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8288000" cy="10287000"/>
  <p:notesSz cx="18288000" cy="10287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F386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654" y="7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371600" y="3188970"/>
            <a:ext cx="15544800" cy="21602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0" i="0" u="heavy">
                <a:solidFill>
                  <a:srgbClr val="1F3863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743200" y="5760720"/>
            <a:ext cx="12801600" cy="2571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rgbClr val="252525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rgbClr val="28466A"/>
                </a:solidFill>
                <a:latin typeface="Calibri Light"/>
                <a:cs typeface="Calibri Light"/>
              </a:defRPr>
            </a:lvl1pPr>
          </a:lstStyle>
          <a:p>
            <a:pPr marL="12700">
              <a:lnSpc>
                <a:spcPts val="1435"/>
              </a:lnSpc>
            </a:pPr>
            <a:r>
              <a:rPr spc="-10" dirty="0"/>
              <a:t>ukrcapital.com.ua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rgbClr val="1F3863"/>
                </a:solidFill>
                <a:latin typeface="Calibri Light"/>
                <a:cs typeface="Calibri Light"/>
              </a:defRPr>
            </a:lvl1pPr>
          </a:lstStyle>
          <a:p>
            <a:pPr marL="12700">
              <a:lnSpc>
                <a:spcPts val="1435"/>
              </a:lnSpc>
            </a:pPr>
            <a:r>
              <a:rPr dirty="0"/>
              <a:t>ТВОРИМО</a:t>
            </a:r>
            <a:r>
              <a:rPr spc="-65" dirty="0"/>
              <a:t> </a:t>
            </a:r>
            <a:r>
              <a:rPr dirty="0"/>
              <a:t>МАЙБУТНЄ</a:t>
            </a:r>
            <a:r>
              <a:rPr spc="-60" dirty="0"/>
              <a:t> </a:t>
            </a:r>
            <a:r>
              <a:rPr spc="-10" dirty="0"/>
              <a:t>РАЗОМ!</a:t>
            </a: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 u="heavy">
                <a:solidFill>
                  <a:srgbClr val="1F3863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000" b="0" i="0">
                <a:solidFill>
                  <a:srgbClr val="252525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rgbClr val="28466A"/>
                </a:solidFill>
                <a:latin typeface="Calibri Light"/>
                <a:cs typeface="Calibri Light"/>
              </a:defRPr>
            </a:lvl1pPr>
          </a:lstStyle>
          <a:p>
            <a:pPr marL="12700">
              <a:lnSpc>
                <a:spcPts val="1435"/>
              </a:lnSpc>
            </a:pPr>
            <a:r>
              <a:rPr spc="-10" dirty="0"/>
              <a:t>ukrcapital.com.ua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rgbClr val="1F3863"/>
                </a:solidFill>
                <a:latin typeface="Calibri Light"/>
                <a:cs typeface="Calibri Light"/>
              </a:defRPr>
            </a:lvl1pPr>
          </a:lstStyle>
          <a:p>
            <a:pPr marL="12700">
              <a:lnSpc>
                <a:spcPts val="1435"/>
              </a:lnSpc>
            </a:pPr>
            <a:r>
              <a:rPr dirty="0"/>
              <a:t>ТВОРИМО</a:t>
            </a:r>
            <a:r>
              <a:rPr spc="-65" dirty="0"/>
              <a:t> </a:t>
            </a:r>
            <a:r>
              <a:rPr dirty="0"/>
              <a:t>МАЙБУТНЄ</a:t>
            </a:r>
            <a:r>
              <a:rPr spc="-60" dirty="0"/>
              <a:t> </a:t>
            </a:r>
            <a:r>
              <a:rPr spc="-10" dirty="0"/>
              <a:t>РАЗОМ!</a:t>
            </a: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 u="heavy">
                <a:solidFill>
                  <a:srgbClr val="1F3863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91440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941832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rgbClr val="28466A"/>
                </a:solidFill>
                <a:latin typeface="Calibri Light"/>
                <a:cs typeface="Calibri Light"/>
              </a:defRPr>
            </a:lvl1pPr>
          </a:lstStyle>
          <a:p>
            <a:pPr marL="12700">
              <a:lnSpc>
                <a:spcPts val="1435"/>
              </a:lnSpc>
            </a:pPr>
            <a:r>
              <a:rPr spc="-10" dirty="0"/>
              <a:t>ukrcapital.com.ua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rgbClr val="1F3863"/>
                </a:solidFill>
                <a:latin typeface="Calibri Light"/>
                <a:cs typeface="Calibri Light"/>
              </a:defRPr>
            </a:lvl1pPr>
          </a:lstStyle>
          <a:p>
            <a:pPr marL="12700">
              <a:lnSpc>
                <a:spcPts val="1435"/>
              </a:lnSpc>
            </a:pPr>
            <a:r>
              <a:rPr dirty="0"/>
              <a:t>ТВОРИМО</a:t>
            </a:r>
            <a:r>
              <a:rPr spc="-65" dirty="0"/>
              <a:t> </a:t>
            </a:r>
            <a:r>
              <a:rPr dirty="0"/>
              <a:t>МАЙБУТНЄ</a:t>
            </a:r>
            <a:r>
              <a:rPr spc="-60" dirty="0"/>
              <a:t> </a:t>
            </a:r>
            <a:r>
              <a:rPr spc="-10" dirty="0"/>
              <a:t>РАЗОМ!</a:t>
            </a: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 u="heavy">
                <a:solidFill>
                  <a:srgbClr val="1F3863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rgbClr val="28466A"/>
                </a:solidFill>
                <a:latin typeface="Calibri Light"/>
                <a:cs typeface="Calibri Light"/>
              </a:defRPr>
            </a:lvl1pPr>
          </a:lstStyle>
          <a:p>
            <a:pPr marL="12700">
              <a:lnSpc>
                <a:spcPts val="1435"/>
              </a:lnSpc>
            </a:pPr>
            <a:r>
              <a:rPr spc="-10" dirty="0"/>
              <a:t>ukrcapital.com.ua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rgbClr val="1F3863"/>
                </a:solidFill>
                <a:latin typeface="Calibri Light"/>
                <a:cs typeface="Calibri Light"/>
              </a:defRPr>
            </a:lvl1pPr>
          </a:lstStyle>
          <a:p>
            <a:pPr marL="12700">
              <a:lnSpc>
                <a:spcPts val="1435"/>
              </a:lnSpc>
            </a:pPr>
            <a:r>
              <a:rPr dirty="0"/>
              <a:t>ТВОРИМО</a:t>
            </a:r>
            <a:r>
              <a:rPr spc="-65" dirty="0"/>
              <a:t> </a:t>
            </a:r>
            <a:r>
              <a:rPr dirty="0"/>
              <a:t>МАЙБУТНЄ</a:t>
            </a:r>
            <a:r>
              <a:rPr spc="-60" dirty="0"/>
              <a:t> </a:t>
            </a:r>
            <a:r>
              <a:rPr spc="-10" dirty="0"/>
              <a:t>РАЗОМ!</a:t>
            </a: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rgbClr val="28466A"/>
                </a:solidFill>
                <a:latin typeface="Calibri Light"/>
                <a:cs typeface="Calibri Light"/>
              </a:defRPr>
            </a:lvl1pPr>
          </a:lstStyle>
          <a:p>
            <a:pPr marL="12700">
              <a:lnSpc>
                <a:spcPts val="1435"/>
              </a:lnSpc>
            </a:pPr>
            <a:r>
              <a:rPr spc="-10" dirty="0"/>
              <a:t>ukrcapital.com.ua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rgbClr val="1F3863"/>
                </a:solidFill>
                <a:latin typeface="Calibri Light"/>
                <a:cs typeface="Calibri Light"/>
              </a:defRPr>
            </a:lvl1pPr>
          </a:lstStyle>
          <a:p>
            <a:pPr marL="12700">
              <a:lnSpc>
                <a:spcPts val="1435"/>
              </a:lnSpc>
            </a:pPr>
            <a:r>
              <a:rPr dirty="0"/>
              <a:t>ТВОРИМО</a:t>
            </a:r>
            <a:r>
              <a:rPr spc="-65" dirty="0"/>
              <a:t> </a:t>
            </a:r>
            <a:r>
              <a:rPr dirty="0"/>
              <a:t>МАЙБУТНЄ</a:t>
            </a:r>
            <a:r>
              <a:rPr spc="-60" dirty="0"/>
              <a:t> </a:t>
            </a:r>
            <a:r>
              <a:rPr spc="-10" dirty="0"/>
              <a:t>РАЗОМ!</a:t>
            </a: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‹№›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886460" y="381457"/>
            <a:ext cx="14065885" cy="635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0" i="0" u="heavy">
                <a:solidFill>
                  <a:srgbClr val="1F3863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91235" y="1756410"/>
            <a:ext cx="16305529" cy="36639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rgbClr val="252525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5016987" y="9787001"/>
            <a:ext cx="1299209" cy="20383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rgbClr val="28466A"/>
                </a:solidFill>
                <a:latin typeface="Calibri Light"/>
                <a:cs typeface="Calibri Light"/>
              </a:defRPr>
            </a:lvl1pPr>
          </a:lstStyle>
          <a:p>
            <a:pPr marL="12700">
              <a:lnSpc>
                <a:spcPts val="1435"/>
              </a:lnSpc>
            </a:pPr>
            <a:r>
              <a:rPr spc="-10" dirty="0"/>
              <a:t>ukrcapital.com.ua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993139" y="9767493"/>
            <a:ext cx="2313304" cy="20383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rgbClr val="1F3863"/>
                </a:solidFill>
                <a:latin typeface="Calibri Light"/>
                <a:cs typeface="Calibri Light"/>
              </a:defRPr>
            </a:lvl1pPr>
          </a:lstStyle>
          <a:p>
            <a:pPr marL="12700">
              <a:lnSpc>
                <a:spcPts val="1435"/>
              </a:lnSpc>
            </a:pPr>
            <a:r>
              <a:rPr dirty="0"/>
              <a:t>ТВОРИМО</a:t>
            </a:r>
            <a:r>
              <a:rPr spc="-65" dirty="0"/>
              <a:t> </a:t>
            </a:r>
            <a:r>
              <a:rPr dirty="0"/>
              <a:t>МАЙБУТНЄ</a:t>
            </a:r>
            <a:r>
              <a:rPr spc="-60" dirty="0"/>
              <a:t> </a:t>
            </a:r>
            <a:r>
              <a:rPr spc="-10" dirty="0"/>
              <a:t>РАЗОМ!</a:t>
            </a: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3167361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‹№›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7754620" cy="10287000"/>
            <a:chOff x="0" y="0"/>
            <a:chExt cx="7754620" cy="10287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7754133" cy="1028700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0" y="0"/>
              <a:ext cx="7696200" cy="10287000"/>
            </a:xfrm>
            <a:custGeom>
              <a:avLst/>
              <a:gdLst/>
              <a:ahLst/>
              <a:cxnLst/>
              <a:rect l="l" t="t" r="r" b="b"/>
              <a:pathLst>
                <a:path w="7696200" h="10287000">
                  <a:moveTo>
                    <a:pt x="1946662" y="0"/>
                  </a:moveTo>
                  <a:lnTo>
                    <a:pt x="1461336" y="0"/>
                  </a:lnTo>
                  <a:lnTo>
                    <a:pt x="0" y="1728921"/>
                  </a:lnTo>
                  <a:lnTo>
                    <a:pt x="0" y="9216468"/>
                  </a:lnTo>
                  <a:lnTo>
                    <a:pt x="1266590" y="10286998"/>
                  </a:lnTo>
                  <a:lnTo>
                    <a:pt x="3108938" y="10286998"/>
                  </a:lnTo>
                  <a:lnTo>
                    <a:pt x="7696200" y="4859528"/>
                  </a:lnTo>
                  <a:lnTo>
                    <a:pt x="1946662" y="0"/>
                  </a:lnTo>
                  <a:close/>
                </a:path>
              </a:pathLst>
            </a:custGeom>
            <a:solidFill>
              <a:srgbClr val="FFFFFF">
                <a:alpha val="8313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5038217" y="3015869"/>
              <a:ext cx="30480" cy="3858260"/>
            </a:xfrm>
            <a:custGeom>
              <a:avLst/>
              <a:gdLst/>
              <a:ahLst/>
              <a:cxnLst/>
              <a:rect l="l" t="t" r="r" b="b"/>
              <a:pathLst>
                <a:path w="30479" h="3858259">
                  <a:moveTo>
                    <a:pt x="0" y="0"/>
                  </a:moveTo>
                  <a:lnTo>
                    <a:pt x="24511" y="1673986"/>
                  </a:lnTo>
                </a:path>
                <a:path w="30479" h="3858259">
                  <a:moveTo>
                    <a:pt x="5969" y="2184018"/>
                  </a:moveTo>
                  <a:lnTo>
                    <a:pt x="30480" y="3858132"/>
                  </a:lnTo>
                </a:path>
              </a:pathLst>
            </a:custGeom>
            <a:ln w="44450">
              <a:solidFill>
                <a:srgbClr val="30558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861161" y="4258183"/>
            <a:ext cx="3926840" cy="15659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76835">
              <a:lnSpc>
                <a:spcPts val="4445"/>
              </a:lnSpc>
              <a:spcBef>
                <a:spcPts val="95"/>
              </a:spcBef>
            </a:pPr>
            <a:r>
              <a:rPr sz="4000" b="1" u="heavy" spc="245" dirty="0">
                <a:solidFill>
                  <a:srgbClr val="28466A"/>
                </a:solidFill>
                <a:uFill>
                  <a:solidFill>
                    <a:srgbClr val="305583"/>
                  </a:solidFill>
                </a:uFill>
                <a:latin typeface="Trebuchet MS"/>
                <a:cs typeface="Trebuchet MS"/>
              </a:rPr>
              <a:t>УКРАЇНСЬКИЙ</a:t>
            </a:r>
            <a:endParaRPr sz="4000">
              <a:latin typeface="Trebuchet MS"/>
              <a:cs typeface="Trebuchet MS"/>
            </a:endParaRPr>
          </a:p>
          <a:p>
            <a:pPr marL="12700">
              <a:lnSpc>
                <a:spcPts val="7684"/>
              </a:lnSpc>
            </a:pPr>
            <a:r>
              <a:rPr sz="6700" b="1" spc="345" dirty="0">
                <a:solidFill>
                  <a:srgbClr val="28466A"/>
                </a:solidFill>
                <a:latin typeface="Trebuchet MS"/>
                <a:cs typeface="Trebuchet MS"/>
              </a:rPr>
              <a:t>КАПІТАЛ</a:t>
            </a:r>
            <a:endParaRPr sz="6700">
              <a:latin typeface="Trebuchet MS"/>
              <a:cs typeface="Trebuchet MS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359653" y="4551121"/>
            <a:ext cx="121539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b="1" spc="-20" dirty="0">
                <a:solidFill>
                  <a:srgbClr val="28466A"/>
                </a:solidFill>
                <a:latin typeface="Trebuchet MS"/>
                <a:cs typeface="Trebuchet MS"/>
              </a:rPr>
              <a:t>202</a:t>
            </a:r>
            <a:r>
              <a:rPr lang="uk-UA" sz="4000" b="1" spc="-20" dirty="0">
                <a:solidFill>
                  <a:srgbClr val="28466A"/>
                </a:solidFill>
                <a:latin typeface="Trebuchet MS"/>
                <a:cs typeface="Trebuchet MS"/>
              </a:rPr>
              <a:t>6</a:t>
            </a:r>
            <a:endParaRPr sz="4000" dirty="0">
              <a:latin typeface="Trebuchet MS"/>
              <a:cs typeface="Trebuchet MS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3497707" y="9870261"/>
            <a:ext cx="11340465" cy="0"/>
          </a:xfrm>
          <a:custGeom>
            <a:avLst/>
            <a:gdLst/>
            <a:ahLst/>
            <a:cxnLst/>
            <a:rect l="l" t="t" r="r" b="b"/>
            <a:pathLst>
              <a:path w="11340465">
                <a:moveTo>
                  <a:pt x="0" y="0"/>
                </a:moveTo>
                <a:lnTo>
                  <a:pt x="11339956" y="0"/>
                </a:lnTo>
              </a:path>
            </a:pathLst>
          </a:custGeom>
          <a:ln w="9525">
            <a:solidFill>
              <a:srgbClr val="28466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5016987" y="9742423"/>
            <a:ext cx="129921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10" dirty="0">
                <a:solidFill>
                  <a:srgbClr val="28466A"/>
                </a:solidFill>
                <a:latin typeface="Calibri Light"/>
                <a:cs typeface="Calibri Light"/>
              </a:rPr>
              <a:t>ukrcapital.com.ua</a:t>
            </a:r>
            <a:endParaRPr sz="1400">
              <a:latin typeface="Calibri Light"/>
              <a:cs typeface="Calibri Light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16486251" y="9870261"/>
            <a:ext cx="1403985" cy="0"/>
          </a:xfrm>
          <a:custGeom>
            <a:avLst/>
            <a:gdLst/>
            <a:ahLst/>
            <a:cxnLst/>
            <a:rect l="l" t="t" r="r" b="b"/>
            <a:pathLst>
              <a:path w="1403984">
                <a:moveTo>
                  <a:pt x="0" y="0"/>
                </a:moveTo>
                <a:lnTo>
                  <a:pt x="1403984" y="0"/>
                </a:lnTo>
              </a:path>
            </a:pathLst>
          </a:custGeom>
          <a:ln w="9525">
            <a:solidFill>
              <a:srgbClr val="28466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993139" y="9722916"/>
            <a:ext cx="231330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solidFill>
                  <a:srgbClr val="1F3863"/>
                </a:solidFill>
                <a:latin typeface="Calibri Light"/>
                <a:cs typeface="Calibri Light"/>
              </a:rPr>
              <a:t>ТВОРИМО</a:t>
            </a:r>
            <a:r>
              <a:rPr sz="1400" spc="-65" dirty="0">
                <a:solidFill>
                  <a:srgbClr val="1F3863"/>
                </a:solidFill>
                <a:latin typeface="Calibri Light"/>
                <a:cs typeface="Calibri Light"/>
              </a:rPr>
              <a:t> </a:t>
            </a:r>
            <a:r>
              <a:rPr sz="1400" dirty="0">
                <a:solidFill>
                  <a:srgbClr val="1F3863"/>
                </a:solidFill>
                <a:latin typeface="Calibri Light"/>
                <a:cs typeface="Calibri Light"/>
              </a:rPr>
              <a:t>МАЙБУТНЄ</a:t>
            </a:r>
            <a:r>
              <a:rPr sz="1400" spc="-60" dirty="0">
                <a:solidFill>
                  <a:srgbClr val="1F3863"/>
                </a:solidFill>
                <a:latin typeface="Calibri Light"/>
                <a:cs typeface="Calibri Light"/>
              </a:rPr>
              <a:t> </a:t>
            </a:r>
            <a:r>
              <a:rPr sz="1400" spc="-10" dirty="0">
                <a:solidFill>
                  <a:srgbClr val="1F3863"/>
                </a:solidFill>
                <a:latin typeface="Calibri Light"/>
                <a:cs typeface="Calibri Light"/>
              </a:rPr>
              <a:t>РАЗОМ!</a:t>
            </a:r>
            <a:endParaRPr sz="1400">
              <a:latin typeface="Calibri Light"/>
              <a:cs typeface="Calibri Light"/>
            </a:endParaRPr>
          </a:p>
        </p:txBody>
      </p:sp>
      <p:pic>
        <p:nvPicPr>
          <p:cNvPr id="12" name="object 1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464997" y="400934"/>
            <a:ext cx="1903292" cy="449151"/>
          </a:xfrm>
          <a:prstGeom prst="rect">
            <a:avLst/>
          </a:prstGeom>
        </p:spPr>
      </p:pic>
      <p:sp>
        <p:nvSpPr>
          <p:cNvPr id="13" name="object 13" descr="$PPTXTitle"/>
          <p:cNvSpPr txBox="1">
            <a:spLocks noGrp="1"/>
          </p:cNvSpPr>
          <p:nvPr>
            <p:ph type="title"/>
          </p:nvPr>
        </p:nvSpPr>
        <p:spPr>
          <a:xfrm>
            <a:off x="9223629" y="4342257"/>
            <a:ext cx="7198359" cy="1031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600" u="none" spc="-65" dirty="0"/>
              <a:t>БАНКІВСЬКІ</a:t>
            </a:r>
            <a:r>
              <a:rPr sz="6600" u="none" spc="-295" dirty="0"/>
              <a:t> </a:t>
            </a:r>
            <a:r>
              <a:rPr sz="6600" u="none" spc="-30" dirty="0"/>
              <a:t>ГАРАНТІЇ</a:t>
            </a:r>
            <a:endParaRPr sz="66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067" y="1749513"/>
            <a:ext cx="7470775" cy="7326630"/>
          </a:xfrm>
          <a:custGeom>
            <a:avLst/>
            <a:gdLst/>
            <a:ahLst/>
            <a:cxnLst/>
            <a:rect l="l" t="t" r="r" b="b"/>
            <a:pathLst>
              <a:path w="7470775" h="7326630">
                <a:moveTo>
                  <a:pt x="0" y="7326630"/>
                </a:moveTo>
                <a:lnTo>
                  <a:pt x="7470775" y="7326630"/>
                </a:lnTo>
                <a:lnTo>
                  <a:pt x="7470775" y="0"/>
                </a:lnTo>
                <a:lnTo>
                  <a:pt x="0" y="0"/>
                </a:lnTo>
                <a:lnTo>
                  <a:pt x="0" y="7326630"/>
                </a:lnTo>
                <a:close/>
              </a:path>
            </a:pathLst>
          </a:custGeom>
          <a:ln w="34925">
            <a:solidFill>
              <a:srgbClr val="1F386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467227" y="9870261"/>
            <a:ext cx="11340465" cy="0"/>
          </a:xfrm>
          <a:custGeom>
            <a:avLst/>
            <a:gdLst/>
            <a:ahLst/>
            <a:cxnLst/>
            <a:rect l="l" t="t" r="r" b="b"/>
            <a:pathLst>
              <a:path w="11340465">
                <a:moveTo>
                  <a:pt x="0" y="0"/>
                </a:moveTo>
                <a:lnTo>
                  <a:pt x="11339957" y="0"/>
                </a:lnTo>
              </a:path>
            </a:pathLst>
          </a:custGeom>
          <a:ln w="9525">
            <a:solidFill>
              <a:srgbClr val="28466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486251" y="9870261"/>
            <a:ext cx="1403985" cy="0"/>
          </a:xfrm>
          <a:custGeom>
            <a:avLst/>
            <a:gdLst/>
            <a:ahLst/>
            <a:cxnLst/>
            <a:rect l="l" t="t" r="r" b="b"/>
            <a:pathLst>
              <a:path w="1403984">
                <a:moveTo>
                  <a:pt x="0" y="0"/>
                </a:moveTo>
                <a:lnTo>
                  <a:pt x="1403984" y="0"/>
                </a:lnTo>
              </a:path>
            </a:pathLst>
          </a:custGeom>
          <a:ln w="9525">
            <a:solidFill>
              <a:srgbClr val="28466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464997" y="400934"/>
            <a:ext cx="1903292" cy="449151"/>
          </a:xfrm>
          <a:prstGeom prst="rect">
            <a:avLst/>
          </a:prstGeom>
        </p:spPr>
      </p:pic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4052550" algn="l"/>
              </a:tabLst>
            </a:pPr>
            <a:r>
              <a:rPr spc="-195" dirty="0"/>
              <a:t> </a:t>
            </a:r>
            <a:r>
              <a:rPr spc="-20" dirty="0"/>
              <a:t>ВИДИ</a:t>
            </a:r>
            <a:r>
              <a:rPr spc="-155" dirty="0"/>
              <a:t> </a:t>
            </a:r>
            <a:r>
              <a:rPr spc="-30" dirty="0"/>
              <a:t>ГАРАНТІЙ</a:t>
            </a:r>
            <a:r>
              <a:rPr spc="-170" dirty="0"/>
              <a:t> </a:t>
            </a:r>
            <a:r>
              <a:rPr dirty="0"/>
              <a:t>ЯКІ</a:t>
            </a:r>
            <a:r>
              <a:rPr spc="-130" dirty="0"/>
              <a:t> </a:t>
            </a:r>
            <a:r>
              <a:rPr spc="-25" dirty="0"/>
              <a:t>НАДАЄ</a:t>
            </a:r>
            <a:r>
              <a:rPr spc="-155" dirty="0"/>
              <a:t> </a:t>
            </a:r>
            <a:r>
              <a:rPr spc="-20" dirty="0"/>
              <a:t>БАНК</a:t>
            </a:r>
            <a:r>
              <a:rPr dirty="0"/>
              <a:t>	</a:t>
            </a:r>
          </a:p>
        </p:txBody>
      </p:sp>
      <p:grpSp>
        <p:nvGrpSpPr>
          <p:cNvPr id="7" name="object 7"/>
          <p:cNvGrpSpPr/>
          <p:nvPr/>
        </p:nvGrpSpPr>
        <p:grpSpPr>
          <a:xfrm>
            <a:off x="868680" y="2831592"/>
            <a:ext cx="7741920" cy="5287010"/>
            <a:chOff x="868680" y="2831592"/>
            <a:chExt cx="7741920" cy="5287010"/>
          </a:xfrm>
        </p:grpSpPr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68680" y="2831592"/>
              <a:ext cx="7741920" cy="5286756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95311" y="2857500"/>
              <a:ext cx="7639050" cy="5184394"/>
            </a:xfrm>
            <a:prstGeom prst="rect">
              <a:avLst/>
            </a:prstGeom>
          </p:spPr>
        </p:pic>
      </p:grpSp>
      <p:sp>
        <p:nvSpPr>
          <p:cNvPr id="10" name="object 10"/>
          <p:cNvSpPr txBox="1"/>
          <p:nvPr/>
        </p:nvSpPr>
        <p:spPr>
          <a:xfrm>
            <a:off x="9223629" y="1756410"/>
            <a:ext cx="8042275" cy="37414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ГАРАНТІЯ</a:t>
            </a:r>
            <a:r>
              <a:rPr sz="2000" spc="5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–</a:t>
            </a:r>
            <a:r>
              <a:rPr sz="2000" spc="7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це</a:t>
            </a:r>
            <a:r>
              <a:rPr sz="2000" spc="7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спосіб</a:t>
            </a:r>
            <a:r>
              <a:rPr sz="2000" spc="6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забезпечення</a:t>
            </a:r>
            <a:r>
              <a:rPr sz="2000" spc="6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виконання</a:t>
            </a:r>
            <a:r>
              <a:rPr sz="2000" spc="8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зобов’язань,</a:t>
            </a:r>
            <a:r>
              <a:rPr sz="2000" spc="6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відповідно</a:t>
            </a:r>
            <a:r>
              <a:rPr sz="2000" spc="6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25" dirty="0">
                <a:solidFill>
                  <a:srgbClr val="252525"/>
                </a:solidFill>
                <a:latin typeface="Calibri Light"/>
                <a:cs typeface="Calibri Light"/>
              </a:rPr>
              <a:t>до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якого</a:t>
            </a:r>
            <a:r>
              <a:rPr sz="2000" spc="425" dirty="0">
                <a:solidFill>
                  <a:srgbClr val="252525"/>
                </a:solidFill>
                <a:latin typeface="Calibri Light"/>
                <a:cs typeface="Calibri Light"/>
              </a:rPr>
              <a:t> 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Гарант</a:t>
            </a:r>
            <a:r>
              <a:rPr sz="2000" spc="425" dirty="0">
                <a:solidFill>
                  <a:srgbClr val="252525"/>
                </a:solidFill>
                <a:latin typeface="Calibri Light"/>
                <a:cs typeface="Calibri Light"/>
              </a:rPr>
              <a:t> 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(Банк)</a:t>
            </a:r>
            <a:r>
              <a:rPr sz="2000" spc="430" dirty="0">
                <a:solidFill>
                  <a:srgbClr val="252525"/>
                </a:solidFill>
                <a:latin typeface="Calibri Light"/>
                <a:cs typeface="Calibri Light"/>
              </a:rPr>
              <a:t> 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бере</a:t>
            </a:r>
            <a:r>
              <a:rPr sz="2000" spc="425" dirty="0">
                <a:solidFill>
                  <a:srgbClr val="252525"/>
                </a:solidFill>
                <a:latin typeface="Calibri Light"/>
                <a:cs typeface="Calibri Light"/>
              </a:rPr>
              <a:t> 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на</a:t>
            </a:r>
            <a:r>
              <a:rPr sz="2000" spc="425" dirty="0">
                <a:solidFill>
                  <a:srgbClr val="252525"/>
                </a:solidFill>
                <a:latin typeface="Calibri Light"/>
                <a:cs typeface="Calibri Light"/>
              </a:rPr>
              <a:t> 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себе</a:t>
            </a:r>
            <a:r>
              <a:rPr sz="2000" spc="425" dirty="0">
                <a:solidFill>
                  <a:srgbClr val="252525"/>
                </a:solidFill>
                <a:latin typeface="Calibri Light"/>
                <a:cs typeface="Calibri Light"/>
              </a:rPr>
              <a:t> 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грошове</a:t>
            </a:r>
            <a:r>
              <a:rPr sz="2000" spc="420" dirty="0">
                <a:solidFill>
                  <a:srgbClr val="252525"/>
                </a:solidFill>
                <a:latin typeface="Calibri Light"/>
                <a:cs typeface="Calibri Light"/>
              </a:rPr>
              <a:t> 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зобов’язання</a:t>
            </a:r>
            <a:r>
              <a:rPr sz="2000" spc="430" dirty="0">
                <a:solidFill>
                  <a:srgbClr val="252525"/>
                </a:solidFill>
                <a:latin typeface="Calibri Light"/>
                <a:cs typeface="Calibri Light"/>
              </a:rPr>
              <a:t>  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перед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Бенефіціаром</a:t>
            </a:r>
            <a:r>
              <a:rPr sz="2000" spc="-6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сплатити</a:t>
            </a:r>
            <a:r>
              <a:rPr sz="2000" spc="-6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кошти</a:t>
            </a:r>
            <a:r>
              <a:rPr sz="2000" spc="-4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в</a:t>
            </a:r>
            <a:r>
              <a:rPr sz="2000" spc="-3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разі</a:t>
            </a:r>
            <a:r>
              <a:rPr sz="2000" spc="-5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настання</a:t>
            </a:r>
            <a:r>
              <a:rPr sz="2000" spc="-3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гарантійного</a:t>
            </a:r>
            <a:r>
              <a:rPr sz="2000" spc="-6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випадку.</a:t>
            </a:r>
            <a:endParaRPr sz="2000">
              <a:latin typeface="Calibri Light"/>
              <a:cs typeface="Calibri Light"/>
            </a:endParaRPr>
          </a:p>
          <a:p>
            <a:pPr marL="12700" algn="just">
              <a:lnSpc>
                <a:spcPct val="100000"/>
              </a:lnSpc>
              <a:spcBef>
                <a:spcPts val="2400"/>
              </a:spcBef>
            </a:pP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ВИДИ</a:t>
            </a:r>
            <a:r>
              <a:rPr sz="2000" spc="-9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25" dirty="0">
                <a:solidFill>
                  <a:srgbClr val="252525"/>
                </a:solidFill>
                <a:latin typeface="Calibri Light"/>
                <a:cs typeface="Calibri Light"/>
              </a:rPr>
              <a:t>БАНКІВСЬКИХ</a:t>
            </a:r>
            <a:r>
              <a:rPr sz="2000" spc="-6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20" dirty="0">
                <a:solidFill>
                  <a:srgbClr val="252525"/>
                </a:solidFill>
                <a:latin typeface="Calibri Light"/>
                <a:cs typeface="Calibri Light"/>
              </a:rPr>
              <a:t>ГАРАНТІЙ,</a:t>
            </a:r>
            <a:r>
              <a:rPr sz="2000" spc="-6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ЯКІ</a:t>
            </a:r>
            <a:r>
              <a:rPr sz="2000" spc="-3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НАДАЄ</a:t>
            </a:r>
            <a:r>
              <a:rPr sz="2000" spc="-6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БАНК:</a:t>
            </a:r>
            <a:endParaRPr sz="2000">
              <a:latin typeface="Calibri Light"/>
              <a:cs typeface="Calibri Light"/>
            </a:endParaRPr>
          </a:p>
          <a:p>
            <a:pPr marL="354965" indent="-342265">
              <a:lnSpc>
                <a:spcPct val="100000"/>
              </a:lnSpc>
              <a:buFont typeface="Wingdings"/>
              <a:buChar char=""/>
              <a:tabLst>
                <a:tab pos="354965" algn="l"/>
              </a:tabLst>
            </a:pP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тендерна</a:t>
            </a:r>
            <a:r>
              <a:rPr sz="2000" spc="-5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гарантія</a:t>
            </a:r>
            <a:r>
              <a:rPr sz="2000" spc="-5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(забезпечення</a:t>
            </a:r>
            <a:r>
              <a:rPr sz="2000" spc="-5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тендерної</a:t>
            </a:r>
            <a:r>
              <a:rPr sz="2000" spc="-6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пропозиції/пропозиції),</a:t>
            </a:r>
            <a:endParaRPr sz="2000">
              <a:latin typeface="Calibri Light"/>
              <a:cs typeface="Calibri Light"/>
            </a:endParaRPr>
          </a:p>
          <a:p>
            <a:pPr marL="354965" indent="-342265">
              <a:lnSpc>
                <a:spcPct val="100000"/>
              </a:lnSpc>
              <a:buFont typeface="Wingdings"/>
              <a:buChar char=""/>
              <a:tabLst>
                <a:tab pos="354965" algn="l"/>
              </a:tabLst>
            </a:pP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гарантія</a:t>
            </a:r>
            <a:r>
              <a:rPr sz="2000" spc="-5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забезпечення</a:t>
            </a:r>
            <a:r>
              <a:rPr sz="2000" spc="-5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виконання</a:t>
            </a:r>
            <a:r>
              <a:rPr sz="2000" spc="-2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умов</a:t>
            </a:r>
            <a:r>
              <a:rPr sz="2000" spc="-4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договору,</a:t>
            </a:r>
            <a:endParaRPr sz="2000">
              <a:latin typeface="Calibri Light"/>
              <a:cs typeface="Calibri Light"/>
            </a:endParaRPr>
          </a:p>
          <a:p>
            <a:pPr marL="354965" indent="-342265">
              <a:lnSpc>
                <a:spcPct val="100000"/>
              </a:lnSpc>
              <a:spcBef>
                <a:spcPts val="5"/>
              </a:spcBef>
              <a:buFont typeface="Wingdings"/>
              <a:buChar char=""/>
              <a:tabLst>
                <a:tab pos="354965" algn="l"/>
              </a:tabLst>
            </a:pP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гарантія</a:t>
            </a:r>
            <a:r>
              <a:rPr sz="2000" spc="-6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повернення</a:t>
            </a:r>
            <a:r>
              <a:rPr sz="2000" spc="-7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авансового</a:t>
            </a:r>
            <a:r>
              <a:rPr sz="2000" spc="-7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платежу,</a:t>
            </a:r>
            <a:endParaRPr sz="2000">
              <a:latin typeface="Calibri Light"/>
              <a:cs typeface="Calibri Light"/>
            </a:endParaRPr>
          </a:p>
          <a:p>
            <a:pPr marL="354965" indent="-342265">
              <a:lnSpc>
                <a:spcPct val="100000"/>
              </a:lnSpc>
              <a:buFont typeface="Wingdings"/>
              <a:buChar char=""/>
              <a:tabLst>
                <a:tab pos="354965" algn="l"/>
              </a:tabLst>
            </a:pP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гарантія</a:t>
            </a:r>
            <a:r>
              <a:rPr sz="2000" spc="-4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платежу,</a:t>
            </a:r>
            <a:endParaRPr sz="2000">
              <a:latin typeface="Calibri Light"/>
              <a:cs typeface="Calibri Light"/>
            </a:endParaRPr>
          </a:p>
          <a:p>
            <a:pPr marL="354965" indent="-342265">
              <a:lnSpc>
                <a:spcPct val="100000"/>
              </a:lnSpc>
              <a:buFont typeface="Wingdings"/>
              <a:buChar char=""/>
              <a:tabLst>
                <a:tab pos="354965" algn="l"/>
              </a:tabLst>
            </a:pP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гарантія</a:t>
            </a:r>
            <a:r>
              <a:rPr sz="2000" spc="-8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забезпечення</a:t>
            </a:r>
            <a:r>
              <a:rPr sz="2000" spc="-7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відповідальності</a:t>
            </a:r>
            <a:r>
              <a:rPr sz="2000" spc="-8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туристичного</a:t>
            </a:r>
            <a:r>
              <a:rPr sz="2000" spc="-8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оператора,</a:t>
            </a:r>
            <a:endParaRPr sz="2000">
              <a:latin typeface="Calibri Light"/>
              <a:cs typeface="Calibri Light"/>
            </a:endParaRPr>
          </a:p>
          <a:p>
            <a:pPr marL="354965" indent="-342265">
              <a:lnSpc>
                <a:spcPts val="2385"/>
              </a:lnSpc>
              <a:buFont typeface="Wingdings"/>
              <a:buChar char=""/>
              <a:tabLst>
                <a:tab pos="354965" algn="l"/>
              </a:tabLst>
            </a:pP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гарантія</a:t>
            </a:r>
            <a:r>
              <a:rPr sz="2000" spc="-8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забезпечення</a:t>
            </a:r>
            <a:r>
              <a:rPr sz="2000" spc="-7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відповідальності</a:t>
            </a:r>
            <a:r>
              <a:rPr sz="2000" spc="-8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туристичного</a:t>
            </a:r>
            <a:r>
              <a:rPr sz="2000" spc="-8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агента,</a:t>
            </a:r>
            <a:endParaRPr sz="2000">
              <a:latin typeface="Calibri Light"/>
              <a:cs typeface="Calibri Light"/>
            </a:endParaRPr>
          </a:p>
          <a:p>
            <a:pPr marL="354965" indent="-342265">
              <a:lnSpc>
                <a:spcPts val="2865"/>
              </a:lnSpc>
              <a:buFont typeface="Wingdings"/>
              <a:buChar char=""/>
              <a:tabLst>
                <a:tab pos="354965" algn="l"/>
              </a:tabLst>
            </a:pP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гарантія</a:t>
            </a:r>
            <a:r>
              <a:rPr sz="2000" spc="-4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в</a:t>
            </a:r>
            <a:r>
              <a:rPr sz="2000" spc="-2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іноземній</a:t>
            </a:r>
            <a:r>
              <a:rPr sz="2000" spc="-4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валюті</a:t>
            </a:r>
            <a:r>
              <a:rPr sz="2400" spc="-10" dirty="0">
                <a:solidFill>
                  <a:srgbClr val="252525"/>
                </a:solidFill>
                <a:latin typeface="Calibri Light"/>
                <a:cs typeface="Calibri Light"/>
              </a:rPr>
              <a:t>.</a:t>
            </a:r>
            <a:endParaRPr sz="2400">
              <a:latin typeface="Calibri Light"/>
              <a:cs typeface="Calibri Light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99136" y="9529297"/>
            <a:ext cx="629285" cy="533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195"/>
              </a:lnSpc>
            </a:pPr>
            <a:r>
              <a:rPr sz="4000" spc="-25" dirty="0">
                <a:solidFill>
                  <a:srgbClr val="7E7E7E"/>
                </a:solidFill>
                <a:latin typeface="Lucida Console"/>
                <a:cs typeface="Lucida Console"/>
              </a:rPr>
              <a:t>01</a:t>
            </a:r>
            <a:endParaRPr sz="4000">
              <a:latin typeface="Lucida Console"/>
              <a:cs typeface="Lucida Console"/>
            </a:endParaRPr>
          </a:p>
        </p:txBody>
      </p:sp>
      <p:sp>
        <p:nvSpPr>
          <p:cNvPr id="13" name="object 13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35"/>
              </a:lnSpc>
            </a:pPr>
            <a:r>
              <a:rPr dirty="0"/>
              <a:t>ТВОРИМО</a:t>
            </a:r>
            <a:r>
              <a:rPr spc="-65" dirty="0"/>
              <a:t> </a:t>
            </a:r>
            <a:r>
              <a:rPr dirty="0"/>
              <a:t>МАЙБУТНЄ</a:t>
            </a:r>
            <a:r>
              <a:rPr spc="-60" dirty="0"/>
              <a:t> </a:t>
            </a:r>
            <a:r>
              <a:rPr spc="-10" dirty="0"/>
              <a:t>РАЗОМ!</a:t>
            </a:r>
          </a:p>
        </p:txBody>
      </p:sp>
      <p:sp>
        <p:nvSpPr>
          <p:cNvPr id="14" name="object 14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35"/>
              </a:lnSpc>
            </a:pPr>
            <a:r>
              <a:rPr spc="-10" dirty="0"/>
              <a:t>ukrcapital.com.ua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9144000" y="6129020"/>
            <a:ext cx="8371840" cy="2275840"/>
          </a:xfrm>
          <a:prstGeom prst="rect">
            <a:avLst/>
          </a:prstGeom>
          <a:ln w="22225">
            <a:solidFill>
              <a:srgbClr val="1F3863"/>
            </a:solidFill>
          </a:ln>
        </p:spPr>
        <p:txBody>
          <a:bodyPr vert="horz" wrap="square" lIns="0" tIns="162560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1280"/>
              </a:spcBef>
            </a:pPr>
            <a:r>
              <a:rPr sz="2000" spc="-20" dirty="0">
                <a:solidFill>
                  <a:srgbClr val="252525"/>
                </a:solidFill>
                <a:latin typeface="Calibri Light"/>
                <a:cs typeface="Calibri Light"/>
              </a:rPr>
              <a:t>ФОРМА</a:t>
            </a:r>
            <a:r>
              <a:rPr sz="2000" spc="-6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20" dirty="0">
                <a:solidFill>
                  <a:srgbClr val="252525"/>
                </a:solidFill>
                <a:latin typeface="Calibri Light"/>
                <a:cs typeface="Calibri Light"/>
              </a:rPr>
              <a:t>НАДАННЯ</a:t>
            </a:r>
            <a:r>
              <a:rPr sz="2000" spc="-5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ГАРАНТІЇ:</a:t>
            </a:r>
            <a:endParaRPr sz="2000">
              <a:latin typeface="Calibri Light"/>
              <a:cs typeface="Calibri Light"/>
            </a:endParaRPr>
          </a:p>
          <a:p>
            <a:pPr marL="473075" indent="-342265" algn="just">
              <a:lnSpc>
                <a:spcPct val="100000"/>
              </a:lnSpc>
              <a:spcBef>
                <a:spcPts val="740"/>
              </a:spcBef>
              <a:buFont typeface="Wingdings"/>
              <a:buChar char=""/>
              <a:tabLst>
                <a:tab pos="473075" algn="l"/>
              </a:tabLst>
            </a:pP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на</a:t>
            </a:r>
            <a:r>
              <a:rPr sz="2000" spc="-3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паперовому</a:t>
            </a:r>
            <a:r>
              <a:rPr sz="2000" spc="-5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носії,</a:t>
            </a:r>
            <a:endParaRPr sz="2000">
              <a:latin typeface="Calibri Light"/>
              <a:cs typeface="Calibri Light"/>
            </a:endParaRPr>
          </a:p>
          <a:p>
            <a:pPr marL="458470" marR="179705" indent="-342900" algn="just">
              <a:lnSpc>
                <a:spcPct val="100000"/>
              </a:lnSpc>
              <a:spcBef>
                <a:spcPts val="710"/>
              </a:spcBef>
              <a:buFont typeface="Wingdings"/>
              <a:buChar char=""/>
              <a:tabLst>
                <a:tab pos="458470" algn="l"/>
              </a:tabLst>
            </a:pP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електронні</a:t>
            </a:r>
            <a:r>
              <a:rPr sz="2000" spc="19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(з</a:t>
            </a:r>
            <a:r>
              <a:rPr sz="2000" spc="18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електронно-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цифровим</a:t>
            </a:r>
            <a:r>
              <a:rPr sz="2000" spc="18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підписом),</a:t>
            </a:r>
            <a:r>
              <a:rPr sz="2000" spc="19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у</a:t>
            </a:r>
            <a:r>
              <a:rPr sz="2000" spc="19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т.ч.</a:t>
            </a:r>
            <a:r>
              <a:rPr sz="2000" spc="18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для</a:t>
            </a:r>
            <a:r>
              <a:rPr sz="2000" spc="19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тендерів,</a:t>
            </a:r>
            <a:r>
              <a:rPr sz="2000" spc="20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25" dirty="0">
                <a:solidFill>
                  <a:srgbClr val="252525"/>
                </a:solidFill>
                <a:latin typeface="Calibri Light"/>
                <a:cs typeface="Calibri Light"/>
              </a:rPr>
              <a:t>які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проводяться</a:t>
            </a:r>
            <a:r>
              <a:rPr sz="2000" spc="100" dirty="0">
                <a:solidFill>
                  <a:srgbClr val="252525"/>
                </a:solidFill>
                <a:latin typeface="Calibri Light"/>
                <a:cs typeface="Calibri Light"/>
              </a:rPr>
              <a:t> 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на</a:t>
            </a:r>
            <a:r>
              <a:rPr sz="2000" spc="100" dirty="0">
                <a:solidFill>
                  <a:srgbClr val="252525"/>
                </a:solidFill>
                <a:latin typeface="Calibri Light"/>
                <a:cs typeface="Calibri Light"/>
              </a:rPr>
              <a:t> 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авторизованих</a:t>
            </a:r>
            <a:r>
              <a:rPr sz="2000" spc="110" dirty="0">
                <a:solidFill>
                  <a:srgbClr val="252525"/>
                </a:solidFill>
                <a:latin typeface="Calibri Light"/>
                <a:cs typeface="Calibri Light"/>
              </a:rPr>
              <a:t> 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електронних</a:t>
            </a:r>
            <a:r>
              <a:rPr sz="2000" spc="114" dirty="0">
                <a:solidFill>
                  <a:srgbClr val="252525"/>
                </a:solidFill>
                <a:latin typeface="Calibri Light"/>
                <a:cs typeface="Calibri Light"/>
              </a:rPr>
              <a:t> 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майданчиках</a:t>
            </a:r>
            <a:r>
              <a:rPr sz="2000" spc="105" dirty="0">
                <a:solidFill>
                  <a:srgbClr val="252525"/>
                </a:solidFill>
                <a:latin typeface="Calibri Light"/>
                <a:cs typeface="Calibri Light"/>
              </a:rPr>
              <a:t> 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(таких</a:t>
            </a:r>
            <a:r>
              <a:rPr sz="2000" spc="105" dirty="0">
                <a:solidFill>
                  <a:srgbClr val="252525"/>
                </a:solidFill>
                <a:latin typeface="Calibri Light"/>
                <a:cs typeface="Calibri Light"/>
              </a:rPr>
              <a:t>  </a:t>
            </a:r>
            <a:r>
              <a:rPr sz="2000" spc="-25" dirty="0">
                <a:solidFill>
                  <a:srgbClr val="252525"/>
                </a:solidFill>
                <a:latin typeface="Calibri Light"/>
                <a:cs typeface="Calibri Light"/>
              </a:rPr>
              <a:t>як </a:t>
            </a:r>
            <a:r>
              <a:rPr sz="2000" spc="-20" dirty="0">
                <a:solidFill>
                  <a:srgbClr val="252525"/>
                </a:solidFill>
                <a:latin typeface="Calibri Light"/>
                <a:cs typeface="Calibri Light"/>
              </a:rPr>
              <a:t>ProZorro</a:t>
            </a:r>
            <a:r>
              <a:rPr sz="2000" spc="-4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та 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інших).</a:t>
            </a:r>
            <a:endParaRPr sz="2000">
              <a:latin typeface="Calibri Light"/>
              <a:cs typeface="Calibri Ligh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467227" y="9870261"/>
            <a:ext cx="11340465" cy="0"/>
          </a:xfrm>
          <a:custGeom>
            <a:avLst/>
            <a:gdLst/>
            <a:ahLst/>
            <a:cxnLst/>
            <a:rect l="l" t="t" r="r" b="b"/>
            <a:pathLst>
              <a:path w="11340465">
                <a:moveTo>
                  <a:pt x="0" y="0"/>
                </a:moveTo>
                <a:lnTo>
                  <a:pt x="11339957" y="0"/>
                </a:lnTo>
              </a:path>
            </a:pathLst>
          </a:custGeom>
          <a:ln w="9525">
            <a:solidFill>
              <a:srgbClr val="28466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6486251" y="9870261"/>
            <a:ext cx="1403985" cy="0"/>
          </a:xfrm>
          <a:custGeom>
            <a:avLst/>
            <a:gdLst/>
            <a:ahLst/>
            <a:cxnLst/>
            <a:rect l="l" t="t" r="r" b="b"/>
            <a:pathLst>
              <a:path w="1403984">
                <a:moveTo>
                  <a:pt x="0" y="0"/>
                </a:moveTo>
                <a:lnTo>
                  <a:pt x="1403984" y="0"/>
                </a:lnTo>
              </a:path>
            </a:pathLst>
          </a:custGeom>
          <a:ln w="9525">
            <a:solidFill>
              <a:srgbClr val="28466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464997" y="400934"/>
            <a:ext cx="1903292" cy="449151"/>
          </a:xfrm>
          <a:prstGeom prst="rect">
            <a:avLst/>
          </a:prstGeom>
        </p:spPr>
      </p:pic>
      <p:sp>
        <p:nvSpPr>
          <p:cNvPr id="5" name="object 5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4052550" algn="l"/>
              </a:tabLst>
            </a:pPr>
            <a:r>
              <a:rPr spc="-190" dirty="0"/>
              <a:t> </a:t>
            </a:r>
            <a:r>
              <a:rPr spc="-10" dirty="0"/>
              <a:t>КОМУ</a:t>
            </a:r>
            <a:r>
              <a:rPr spc="-150" dirty="0"/>
              <a:t> </a:t>
            </a:r>
            <a:r>
              <a:rPr spc="-35" dirty="0"/>
              <a:t>НАДАЮТЬСЯ</a:t>
            </a:r>
            <a:r>
              <a:rPr spc="-155" dirty="0"/>
              <a:t> </a:t>
            </a:r>
            <a:r>
              <a:rPr spc="-30" dirty="0"/>
              <a:t>БАНКІВСЬКІ</a:t>
            </a:r>
            <a:r>
              <a:rPr spc="-135" dirty="0"/>
              <a:t> </a:t>
            </a:r>
            <a:r>
              <a:rPr spc="-10" dirty="0"/>
              <a:t>ГАРАНТІЇ</a:t>
            </a:r>
            <a:r>
              <a:rPr dirty="0"/>
              <a:t>	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130604" y="2020061"/>
            <a:ext cx="351853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20" dirty="0">
                <a:latin typeface="Calibri Light"/>
                <a:cs typeface="Calibri Light"/>
              </a:rPr>
              <a:t>ФІЗИЧНА</a:t>
            </a:r>
            <a:r>
              <a:rPr sz="2000" spc="-65" dirty="0">
                <a:latin typeface="Calibri Light"/>
                <a:cs typeface="Calibri Light"/>
              </a:rPr>
              <a:t> </a:t>
            </a:r>
            <a:r>
              <a:rPr sz="2000" spc="-20" dirty="0">
                <a:latin typeface="Calibri Light"/>
                <a:cs typeface="Calibri Light"/>
              </a:rPr>
              <a:t>ОСОБА</a:t>
            </a:r>
            <a:r>
              <a:rPr sz="2000" spc="-65" dirty="0">
                <a:latin typeface="Calibri Light"/>
                <a:cs typeface="Calibri Light"/>
              </a:rPr>
              <a:t> </a:t>
            </a:r>
            <a:r>
              <a:rPr sz="2000" dirty="0">
                <a:latin typeface="Calibri Light"/>
                <a:cs typeface="Calibri Light"/>
              </a:rPr>
              <a:t>-</a:t>
            </a:r>
            <a:r>
              <a:rPr sz="2000" spc="-15" dirty="0">
                <a:latin typeface="Calibri Light"/>
                <a:cs typeface="Calibri Light"/>
              </a:rPr>
              <a:t> </a:t>
            </a:r>
            <a:r>
              <a:rPr sz="2000" spc="-10" dirty="0">
                <a:latin typeface="Calibri Light"/>
                <a:cs typeface="Calibri Light"/>
              </a:rPr>
              <a:t>ПІДПРИЄМЕЦЬ</a:t>
            </a:r>
            <a:endParaRPr sz="2000">
              <a:latin typeface="Calibri Light"/>
              <a:cs typeface="Calibri Light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10724256" y="1152753"/>
            <a:ext cx="6649084" cy="8521065"/>
            <a:chOff x="10724256" y="1152753"/>
            <a:chExt cx="6649084" cy="8521065"/>
          </a:xfrm>
        </p:grpSpPr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724256" y="1152753"/>
              <a:ext cx="6648942" cy="8520557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11148568" y="5365241"/>
              <a:ext cx="903605" cy="365125"/>
            </a:xfrm>
            <a:custGeom>
              <a:avLst/>
              <a:gdLst/>
              <a:ahLst/>
              <a:cxnLst/>
              <a:rect l="l" t="t" r="r" b="b"/>
              <a:pathLst>
                <a:path w="903604" h="365125">
                  <a:moveTo>
                    <a:pt x="477075" y="249174"/>
                  </a:moveTo>
                  <a:lnTo>
                    <a:pt x="307339" y="249174"/>
                  </a:lnTo>
                  <a:lnTo>
                    <a:pt x="437768" y="255016"/>
                  </a:lnTo>
                  <a:lnTo>
                    <a:pt x="463676" y="338455"/>
                  </a:lnTo>
                  <a:lnTo>
                    <a:pt x="464565" y="339979"/>
                  </a:lnTo>
                  <a:lnTo>
                    <a:pt x="465327" y="341375"/>
                  </a:lnTo>
                  <a:lnTo>
                    <a:pt x="466216" y="342773"/>
                  </a:lnTo>
                  <a:lnTo>
                    <a:pt x="467486" y="343916"/>
                  </a:lnTo>
                  <a:lnTo>
                    <a:pt x="469518" y="344805"/>
                  </a:lnTo>
                  <a:lnTo>
                    <a:pt x="471042" y="345567"/>
                  </a:lnTo>
                  <a:lnTo>
                    <a:pt x="473481" y="346329"/>
                  </a:lnTo>
                  <a:lnTo>
                    <a:pt x="473815" y="346329"/>
                  </a:lnTo>
                  <a:lnTo>
                    <a:pt x="477520" y="346963"/>
                  </a:lnTo>
                  <a:lnTo>
                    <a:pt x="480567" y="347218"/>
                  </a:lnTo>
                  <a:lnTo>
                    <a:pt x="496697" y="347218"/>
                  </a:lnTo>
                  <a:lnTo>
                    <a:pt x="499109" y="346329"/>
                  </a:lnTo>
                  <a:lnTo>
                    <a:pt x="501268" y="344805"/>
                  </a:lnTo>
                  <a:lnTo>
                    <a:pt x="503300" y="343408"/>
                  </a:lnTo>
                  <a:lnTo>
                    <a:pt x="504443" y="341375"/>
                  </a:lnTo>
                  <a:lnTo>
                    <a:pt x="504722" y="338455"/>
                  </a:lnTo>
                  <a:lnTo>
                    <a:pt x="504698" y="333756"/>
                  </a:lnTo>
                  <a:lnTo>
                    <a:pt x="503808" y="331724"/>
                  </a:lnTo>
                  <a:lnTo>
                    <a:pt x="477075" y="249174"/>
                  </a:lnTo>
                  <a:close/>
                </a:path>
                <a:path w="903604" h="365125">
                  <a:moveTo>
                    <a:pt x="247861" y="336677"/>
                  </a:moveTo>
                  <a:lnTo>
                    <a:pt x="242442" y="336677"/>
                  </a:lnTo>
                  <a:lnTo>
                    <a:pt x="257683" y="337185"/>
                  </a:lnTo>
                  <a:lnTo>
                    <a:pt x="252264" y="337185"/>
                  </a:lnTo>
                  <a:lnTo>
                    <a:pt x="247861" y="336677"/>
                  </a:lnTo>
                  <a:close/>
                </a:path>
                <a:path w="903604" h="365125">
                  <a:moveTo>
                    <a:pt x="390143" y="15748"/>
                  </a:moveTo>
                  <a:lnTo>
                    <a:pt x="370712" y="15748"/>
                  </a:lnTo>
                  <a:lnTo>
                    <a:pt x="368680" y="16383"/>
                  </a:lnTo>
                  <a:lnTo>
                    <a:pt x="366299" y="17018"/>
                  </a:lnTo>
                  <a:lnTo>
                    <a:pt x="366522" y="17018"/>
                  </a:lnTo>
                  <a:lnTo>
                    <a:pt x="364998" y="17780"/>
                  </a:lnTo>
                  <a:lnTo>
                    <a:pt x="363347" y="19050"/>
                  </a:lnTo>
                  <a:lnTo>
                    <a:pt x="361823" y="20447"/>
                  </a:lnTo>
                  <a:lnTo>
                    <a:pt x="360552" y="22098"/>
                  </a:lnTo>
                  <a:lnTo>
                    <a:pt x="359663" y="24130"/>
                  </a:lnTo>
                  <a:lnTo>
                    <a:pt x="235965" y="319532"/>
                  </a:lnTo>
                  <a:lnTo>
                    <a:pt x="234823" y="321563"/>
                  </a:lnTo>
                  <a:lnTo>
                    <a:pt x="234314" y="323850"/>
                  </a:lnTo>
                  <a:lnTo>
                    <a:pt x="234374" y="329184"/>
                  </a:lnTo>
                  <a:lnTo>
                    <a:pt x="235330" y="331216"/>
                  </a:lnTo>
                  <a:lnTo>
                    <a:pt x="239140" y="334518"/>
                  </a:lnTo>
                  <a:lnTo>
                    <a:pt x="241426" y="335534"/>
                  </a:lnTo>
                  <a:lnTo>
                    <a:pt x="246760" y="336550"/>
                  </a:lnTo>
                  <a:lnTo>
                    <a:pt x="252264" y="337185"/>
                  </a:lnTo>
                  <a:lnTo>
                    <a:pt x="260476" y="337185"/>
                  </a:lnTo>
                  <a:lnTo>
                    <a:pt x="275278" y="329184"/>
                  </a:lnTo>
                  <a:lnTo>
                    <a:pt x="275382" y="328803"/>
                  </a:lnTo>
                  <a:lnTo>
                    <a:pt x="275451" y="328549"/>
                  </a:lnTo>
                  <a:lnTo>
                    <a:pt x="275555" y="328168"/>
                  </a:lnTo>
                  <a:lnTo>
                    <a:pt x="275743" y="327660"/>
                  </a:lnTo>
                  <a:lnTo>
                    <a:pt x="307339" y="249174"/>
                  </a:lnTo>
                  <a:lnTo>
                    <a:pt x="477075" y="249174"/>
                  </a:lnTo>
                  <a:lnTo>
                    <a:pt x="467575" y="219837"/>
                  </a:lnTo>
                  <a:lnTo>
                    <a:pt x="429005" y="219837"/>
                  </a:lnTo>
                  <a:lnTo>
                    <a:pt x="319024" y="214884"/>
                  </a:lnTo>
                  <a:lnTo>
                    <a:pt x="379915" y="67669"/>
                  </a:lnTo>
                  <a:lnTo>
                    <a:pt x="376890" y="58293"/>
                  </a:lnTo>
                  <a:lnTo>
                    <a:pt x="376808" y="58038"/>
                  </a:lnTo>
                  <a:lnTo>
                    <a:pt x="415178" y="58038"/>
                  </a:lnTo>
                  <a:lnTo>
                    <a:pt x="407034" y="32893"/>
                  </a:lnTo>
                  <a:lnTo>
                    <a:pt x="406450" y="27050"/>
                  </a:lnTo>
                  <a:lnTo>
                    <a:pt x="406400" y="26543"/>
                  </a:lnTo>
                  <a:lnTo>
                    <a:pt x="405510" y="22987"/>
                  </a:lnTo>
                  <a:lnTo>
                    <a:pt x="405383" y="22479"/>
                  </a:lnTo>
                  <a:lnTo>
                    <a:pt x="403986" y="21082"/>
                  </a:lnTo>
                  <a:lnTo>
                    <a:pt x="402589" y="19558"/>
                  </a:lnTo>
                  <a:lnTo>
                    <a:pt x="400938" y="18415"/>
                  </a:lnTo>
                  <a:lnTo>
                    <a:pt x="398906" y="17780"/>
                  </a:lnTo>
                  <a:lnTo>
                    <a:pt x="396875" y="17018"/>
                  </a:lnTo>
                  <a:lnTo>
                    <a:pt x="394588" y="16383"/>
                  </a:lnTo>
                  <a:lnTo>
                    <a:pt x="390143" y="15748"/>
                  </a:lnTo>
                  <a:close/>
                </a:path>
                <a:path w="903604" h="365125">
                  <a:moveTo>
                    <a:pt x="463124" y="336677"/>
                  </a:moveTo>
                  <a:lnTo>
                    <a:pt x="265049" y="336677"/>
                  </a:lnTo>
                  <a:lnTo>
                    <a:pt x="260476" y="337185"/>
                  </a:lnTo>
                  <a:lnTo>
                    <a:pt x="463282" y="337185"/>
                  </a:lnTo>
                  <a:lnTo>
                    <a:pt x="463124" y="336677"/>
                  </a:lnTo>
                  <a:close/>
                </a:path>
                <a:path w="903604" h="365125">
                  <a:moveTo>
                    <a:pt x="102361" y="330073"/>
                  </a:moveTo>
                  <a:lnTo>
                    <a:pt x="97408" y="330073"/>
                  </a:lnTo>
                  <a:lnTo>
                    <a:pt x="117220" y="330835"/>
                  </a:lnTo>
                  <a:lnTo>
                    <a:pt x="112267" y="330835"/>
                  </a:lnTo>
                  <a:lnTo>
                    <a:pt x="102361" y="330073"/>
                  </a:lnTo>
                  <a:close/>
                </a:path>
                <a:path w="903604" h="365125">
                  <a:moveTo>
                    <a:pt x="11175" y="0"/>
                  </a:moveTo>
                  <a:lnTo>
                    <a:pt x="0" y="22987"/>
                  </a:lnTo>
                  <a:lnTo>
                    <a:pt x="214" y="24130"/>
                  </a:lnTo>
                  <a:lnTo>
                    <a:pt x="261" y="24384"/>
                  </a:lnTo>
                  <a:lnTo>
                    <a:pt x="380" y="25019"/>
                  </a:lnTo>
                  <a:lnTo>
                    <a:pt x="571" y="26543"/>
                  </a:lnTo>
                  <a:lnTo>
                    <a:pt x="634" y="27050"/>
                  </a:lnTo>
                  <a:lnTo>
                    <a:pt x="1270" y="28956"/>
                  </a:lnTo>
                  <a:lnTo>
                    <a:pt x="3048" y="32258"/>
                  </a:lnTo>
                  <a:lnTo>
                    <a:pt x="4190" y="33400"/>
                  </a:lnTo>
                  <a:lnTo>
                    <a:pt x="4317" y="33528"/>
                  </a:lnTo>
                  <a:lnTo>
                    <a:pt x="5968" y="34671"/>
                  </a:lnTo>
                  <a:lnTo>
                    <a:pt x="7492" y="35813"/>
                  </a:lnTo>
                  <a:lnTo>
                    <a:pt x="9398" y="36449"/>
                  </a:lnTo>
                  <a:lnTo>
                    <a:pt x="11683" y="36449"/>
                  </a:lnTo>
                  <a:lnTo>
                    <a:pt x="100456" y="40512"/>
                  </a:lnTo>
                  <a:lnTo>
                    <a:pt x="88010" y="318388"/>
                  </a:lnTo>
                  <a:lnTo>
                    <a:pt x="88010" y="320294"/>
                  </a:lnTo>
                  <a:lnTo>
                    <a:pt x="88283" y="321563"/>
                  </a:lnTo>
                  <a:lnTo>
                    <a:pt x="88391" y="322072"/>
                  </a:lnTo>
                  <a:lnTo>
                    <a:pt x="89280" y="323850"/>
                  </a:lnTo>
                  <a:lnTo>
                    <a:pt x="90170" y="325500"/>
                  </a:lnTo>
                  <a:lnTo>
                    <a:pt x="91706" y="326898"/>
                  </a:lnTo>
                  <a:lnTo>
                    <a:pt x="91839" y="326898"/>
                  </a:lnTo>
                  <a:lnTo>
                    <a:pt x="93472" y="327660"/>
                  </a:lnTo>
                  <a:lnTo>
                    <a:pt x="95250" y="328549"/>
                  </a:lnTo>
                  <a:lnTo>
                    <a:pt x="97154" y="329184"/>
                  </a:lnTo>
                  <a:lnTo>
                    <a:pt x="99313" y="329565"/>
                  </a:lnTo>
                  <a:lnTo>
                    <a:pt x="101346" y="330073"/>
                  </a:lnTo>
                  <a:lnTo>
                    <a:pt x="102361" y="330073"/>
                  </a:lnTo>
                  <a:lnTo>
                    <a:pt x="112267" y="330835"/>
                  </a:lnTo>
                  <a:lnTo>
                    <a:pt x="111252" y="330835"/>
                  </a:lnTo>
                  <a:lnTo>
                    <a:pt x="117728" y="330073"/>
                  </a:lnTo>
                  <a:lnTo>
                    <a:pt x="119760" y="329565"/>
                  </a:lnTo>
                  <a:lnTo>
                    <a:pt x="121665" y="328803"/>
                  </a:lnTo>
                  <a:lnTo>
                    <a:pt x="123571" y="328168"/>
                  </a:lnTo>
                  <a:lnTo>
                    <a:pt x="125095" y="326898"/>
                  </a:lnTo>
                  <a:lnTo>
                    <a:pt x="126142" y="325500"/>
                  </a:lnTo>
                  <a:lnTo>
                    <a:pt x="127175" y="323850"/>
                  </a:lnTo>
                  <a:lnTo>
                    <a:pt x="127843" y="322072"/>
                  </a:lnTo>
                  <a:lnTo>
                    <a:pt x="127968" y="318388"/>
                  </a:lnTo>
                  <a:lnTo>
                    <a:pt x="140152" y="46355"/>
                  </a:lnTo>
                  <a:lnTo>
                    <a:pt x="140255" y="44069"/>
                  </a:lnTo>
                  <a:lnTo>
                    <a:pt x="140334" y="42291"/>
                  </a:lnTo>
                  <a:lnTo>
                    <a:pt x="238222" y="42291"/>
                  </a:lnTo>
                  <a:lnTo>
                    <a:pt x="239013" y="41148"/>
                  </a:lnTo>
                  <a:lnTo>
                    <a:pt x="242400" y="24130"/>
                  </a:lnTo>
                  <a:lnTo>
                    <a:pt x="241892" y="21082"/>
                  </a:lnTo>
                  <a:lnTo>
                    <a:pt x="241786" y="20447"/>
                  </a:lnTo>
                  <a:lnTo>
                    <a:pt x="236220" y="11684"/>
                  </a:lnTo>
                  <a:lnTo>
                    <a:pt x="234441" y="10541"/>
                  </a:lnTo>
                  <a:lnTo>
                    <a:pt x="232536" y="9906"/>
                  </a:lnTo>
                  <a:lnTo>
                    <a:pt x="233362" y="9906"/>
                  </a:lnTo>
                  <a:lnTo>
                    <a:pt x="13334" y="127"/>
                  </a:lnTo>
                  <a:lnTo>
                    <a:pt x="11175" y="0"/>
                  </a:lnTo>
                  <a:close/>
                </a:path>
                <a:path w="903604" h="365125">
                  <a:moveTo>
                    <a:pt x="234793" y="330073"/>
                  </a:moveTo>
                  <a:lnTo>
                    <a:pt x="117728" y="330073"/>
                  </a:lnTo>
                  <a:lnTo>
                    <a:pt x="111252" y="330835"/>
                  </a:lnTo>
                  <a:lnTo>
                    <a:pt x="235151" y="330835"/>
                  </a:lnTo>
                  <a:lnTo>
                    <a:pt x="234793" y="330073"/>
                  </a:lnTo>
                  <a:close/>
                </a:path>
                <a:path w="903604" h="365125">
                  <a:moveTo>
                    <a:pt x="461074" y="330073"/>
                  </a:moveTo>
                  <a:lnTo>
                    <a:pt x="274804" y="330073"/>
                  </a:lnTo>
                  <a:lnTo>
                    <a:pt x="274320" y="330835"/>
                  </a:lnTo>
                  <a:lnTo>
                    <a:pt x="461310" y="330835"/>
                  </a:lnTo>
                  <a:lnTo>
                    <a:pt x="461074" y="330073"/>
                  </a:lnTo>
                  <a:close/>
                </a:path>
                <a:path w="903604" h="365125">
                  <a:moveTo>
                    <a:pt x="415178" y="58038"/>
                  </a:moveTo>
                  <a:lnTo>
                    <a:pt x="376808" y="58038"/>
                  </a:lnTo>
                  <a:lnTo>
                    <a:pt x="383793" y="58293"/>
                  </a:lnTo>
                  <a:lnTo>
                    <a:pt x="379915" y="67669"/>
                  </a:lnTo>
                  <a:lnTo>
                    <a:pt x="429005" y="219837"/>
                  </a:lnTo>
                  <a:lnTo>
                    <a:pt x="467575" y="219837"/>
                  </a:lnTo>
                  <a:lnTo>
                    <a:pt x="415260" y="58293"/>
                  </a:lnTo>
                  <a:lnTo>
                    <a:pt x="415178" y="58038"/>
                  </a:lnTo>
                  <a:close/>
                </a:path>
                <a:path w="903604" h="365125">
                  <a:moveTo>
                    <a:pt x="376808" y="58038"/>
                  </a:moveTo>
                  <a:lnTo>
                    <a:pt x="379915" y="67669"/>
                  </a:lnTo>
                  <a:lnTo>
                    <a:pt x="383793" y="58293"/>
                  </a:lnTo>
                  <a:lnTo>
                    <a:pt x="376808" y="58038"/>
                  </a:lnTo>
                  <a:close/>
                </a:path>
                <a:path w="903604" h="365125">
                  <a:moveTo>
                    <a:pt x="238222" y="42291"/>
                  </a:moveTo>
                  <a:lnTo>
                    <a:pt x="140334" y="42291"/>
                  </a:lnTo>
                  <a:lnTo>
                    <a:pt x="231709" y="46355"/>
                  </a:lnTo>
                  <a:lnTo>
                    <a:pt x="231012" y="46355"/>
                  </a:lnTo>
                  <a:lnTo>
                    <a:pt x="233045" y="45847"/>
                  </a:lnTo>
                  <a:lnTo>
                    <a:pt x="234696" y="44958"/>
                  </a:lnTo>
                  <a:lnTo>
                    <a:pt x="236474" y="44069"/>
                  </a:lnTo>
                  <a:lnTo>
                    <a:pt x="237871" y="42799"/>
                  </a:lnTo>
                  <a:lnTo>
                    <a:pt x="238222" y="42291"/>
                  </a:lnTo>
                  <a:close/>
                </a:path>
                <a:path w="903604" h="365125">
                  <a:moveTo>
                    <a:pt x="383920" y="15112"/>
                  </a:moveTo>
                  <a:lnTo>
                    <a:pt x="376999" y="15112"/>
                  </a:lnTo>
                  <a:lnTo>
                    <a:pt x="370332" y="15748"/>
                  </a:lnTo>
                  <a:lnTo>
                    <a:pt x="390588" y="15748"/>
                  </a:lnTo>
                  <a:lnTo>
                    <a:pt x="383920" y="15112"/>
                  </a:lnTo>
                  <a:close/>
                </a:path>
                <a:path w="903604" h="365125">
                  <a:moveTo>
                    <a:pt x="699035" y="202184"/>
                  </a:moveTo>
                  <a:lnTo>
                    <a:pt x="598170" y="202184"/>
                  </a:lnTo>
                  <a:lnTo>
                    <a:pt x="612393" y="202819"/>
                  </a:lnTo>
                  <a:lnTo>
                    <a:pt x="619916" y="203319"/>
                  </a:lnTo>
                  <a:lnTo>
                    <a:pt x="661415" y="218948"/>
                  </a:lnTo>
                  <a:lnTo>
                    <a:pt x="667638" y="223900"/>
                  </a:lnTo>
                  <a:lnTo>
                    <a:pt x="687349" y="258206"/>
                  </a:lnTo>
                  <a:lnTo>
                    <a:pt x="716944" y="346075"/>
                  </a:lnTo>
                  <a:lnTo>
                    <a:pt x="717354" y="347725"/>
                  </a:lnTo>
                  <a:lnTo>
                    <a:pt x="718057" y="349250"/>
                  </a:lnTo>
                  <a:lnTo>
                    <a:pt x="718947" y="350774"/>
                  </a:lnTo>
                  <a:lnTo>
                    <a:pt x="719708" y="352425"/>
                  </a:lnTo>
                  <a:lnTo>
                    <a:pt x="721105" y="353822"/>
                  </a:lnTo>
                  <a:lnTo>
                    <a:pt x="722756" y="354965"/>
                  </a:lnTo>
                  <a:lnTo>
                    <a:pt x="724534" y="356108"/>
                  </a:lnTo>
                  <a:lnTo>
                    <a:pt x="726693" y="356997"/>
                  </a:lnTo>
                  <a:lnTo>
                    <a:pt x="729589" y="357632"/>
                  </a:lnTo>
                  <a:lnTo>
                    <a:pt x="732002" y="358267"/>
                  </a:lnTo>
                  <a:lnTo>
                    <a:pt x="732535" y="358267"/>
                  </a:lnTo>
                  <a:lnTo>
                    <a:pt x="736599" y="358775"/>
                  </a:lnTo>
                  <a:lnTo>
                    <a:pt x="740028" y="358775"/>
                  </a:lnTo>
                  <a:lnTo>
                    <a:pt x="741679" y="358902"/>
                  </a:lnTo>
                  <a:lnTo>
                    <a:pt x="744474" y="358775"/>
                  </a:lnTo>
                  <a:lnTo>
                    <a:pt x="748664" y="358267"/>
                  </a:lnTo>
                  <a:lnTo>
                    <a:pt x="758271" y="349885"/>
                  </a:lnTo>
                  <a:lnTo>
                    <a:pt x="758189" y="343281"/>
                  </a:lnTo>
                  <a:lnTo>
                    <a:pt x="728090" y="254508"/>
                  </a:lnTo>
                  <a:lnTo>
                    <a:pt x="712597" y="219202"/>
                  </a:lnTo>
                  <a:lnTo>
                    <a:pt x="707898" y="212344"/>
                  </a:lnTo>
                  <a:lnTo>
                    <a:pt x="699035" y="202184"/>
                  </a:lnTo>
                  <a:close/>
                </a:path>
                <a:path w="903604" h="365125">
                  <a:moveTo>
                    <a:pt x="732535" y="358267"/>
                  </a:moveTo>
                  <a:lnTo>
                    <a:pt x="726947" y="358267"/>
                  </a:lnTo>
                  <a:lnTo>
                    <a:pt x="742188" y="358775"/>
                  </a:lnTo>
                  <a:lnTo>
                    <a:pt x="736599" y="358775"/>
                  </a:lnTo>
                  <a:lnTo>
                    <a:pt x="732535" y="358267"/>
                  </a:lnTo>
                  <a:close/>
                </a:path>
                <a:path w="903604" h="365125">
                  <a:moveTo>
                    <a:pt x="565403" y="350774"/>
                  </a:moveTo>
                  <a:lnTo>
                    <a:pt x="557783" y="350774"/>
                  </a:lnTo>
                  <a:lnTo>
                    <a:pt x="578357" y="351536"/>
                  </a:lnTo>
                  <a:lnTo>
                    <a:pt x="570737" y="351536"/>
                  </a:lnTo>
                  <a:lnTo>
                    <a:pt x="565403" y="350774"/>
                  </a:lnTo>
                  <a:close/>
                </a:path>
                <a:path w="903604" h="365125">
                  <a:moveTo>
                    <a:pt x="589279" y="24384"/>
                  </a:moveTo>
                  <a:lnTo>
                    <a:pt x="578103" y="24384"/>
                  </a:lnTo>
                  <a:lnTo>
                    <a:pt x="573785" y="25146"/>
                  </a:lnTo>
                  <a:lnTo>
                    <a:pt x="565722" y="36068"/>
                  </a:lnTo>
                  <a:lnTo>
                    <a:pt x="552309" y="336550"/>
                  </a:lnTo>
                  <a:lnTo>
                    <a:pt x="552196" y="339090"/>
                  </a:lnTo>
                  <a:lnTo>
                    <a:pt x="552170" y="339471"/>
                  </a:lnTo>
                  <a:lnTo>
                    <a:pt x="552068" y="340995"/>
                  </a:lnTo>
                  <a:lnTo>
                    <a:pt x="555878" y="347725"/>
                  </a:lnTo>
                  <a:lnTo>
                    <a:pt x="556169" y="347725"/>
                  </a:lnTo>
                  <a:lnTo>
                    <a:pt x="557529" y="348361"/>
                  </a:lnTo>
                  <a:lnTo>
                    <a:pt x="570737" y="351536"/>
                  </a:lnTo>
                  <a:lnTo>
                    <a:pt x="577045" y="351536"/>
                  </a:lnTo>
                  <a:lnTo>
                    <a:pt x="581109" y="350774"/>
                  </a:lnTo>
                  <a:lnTo>
                    <a:pt x="581786" y="350774"/>
                  </a:lnTo>
                  <a:lnTo>
                    <a:pt x="597645" y="213868"/>
                  </a:lnTo>
                  <a:lnTo>
                    <a:pt x="597714" y="212344"/>
                  </a:lnTo>
                  <a:lnTo>
                    <a:pt x="597816" y="210058"/>
                  </a:lnTo>
                  <a:lnTo>
                    <a:pt x="597936" y="207391"/>
                  </a:lnTo>
                  <a:lnTo>
                    <a:pt x="598016" y="205605"/>
                  </a:lnTo>
                  <a:lnTo>
                    <a:pt x="598141" y="202819"/>
                  </a:lnTo>
                  <a:lnTo>
                    <a:pt x="598170" y="202184"/>
                  </a:lnTo>
                  <a:lnTo>
                    <a:pt x="699035" y="202184"/>
                  </a:lnTo>
                  <a:lnTo>
                    <a:pt x="697483" y="200406"/>
                  </a:lnTo>
                  <a:lnTo>
                    <a:pt x="691641" y="195325"/>
                  </a:lnTo>
                  <a:lnTo>
                    <a:pt x="685291" y="191135"/>
                  </a:lnTo>
                  <a:lnTo>
                    <a:pt x="680581" y="188087"/>
                  </a:lnTo>
                  <a:lnTo>
                    <a:pt x="666114" y="188087"/>
                  </a:lnTo>
                  <a:lnTo>
                    <a:pt x="666223" y="185221"/>
                  </a:lnTo>
                  <a:lnTo>
                    <a:pt x="666282" y="183642"/>
                  </a:lnTo>
                  <a:lnTo>
                    <a:pt x="666368" y="181356"/>
                  </a:lnTo>
                  <a:lnTo>
                    <a:pt x="683005" y="181356"/>
                  </a:lnTo>
                  <a:lnTo>
                    <a:pt x="689101" y="177927"/>
                  </a:lnTo>
                  <a:lnTo>
                    <a:pt x="694816" y="173609"/>
                  </a:lnTo>
                  <a:lnTo>
                    <a:pt x="700024" y="168402"/>
                  </a:lnTo>
                  <a:lnTo>
                    <a:pt x="701887" y="166493"/>
                  </a:lnTo>
                  <a:lnTo>
                    <a:pt x="616800" y="166493"/>
                  </a:lnTo>
                  <a:lnTo>
                    <a:pt x="599821" y="165735"/>
                  </a:lnTo>
                  <a:lnTo>
                    <a:pt x="605387" y="42545"/>
                  </a:lnTo>
                  <a:lnTo>
                    <a:pt x="605485" y="40386"/>
                  </a:lnTo>
                  <a:lnTo>
                    <a:pt x="605559" y="38735"/>
                  </a:lnTo>
                  <a:lnTo>
                    <a:pt x="605662" y="34798"/>
                  </a:lnTo>
                  <a:lnTo>
                    <a:pt x="605281" y="32893"/>
                  </a:lnTo>
                  <a:lnTo>
                    <a:pt x="591947" y="24637"/>
                  </a:lnTo>
                  <a:lnTo>
                    <a:pt x="589279" y="24384"/>
                  </a:lnTo>
                  <a:close/>
                </a:path>
                <a:path w="903604" h="365125">
                  <a:moveTo>
                    <a:pt x="718947" y="350774"/>
                  </a:moveTo>
                  <a:lnTo>
                    <a:pt x="581109" y="350774"/>
                  </a:lnTo>
                  <a:lnTo>
                    <a:pt x="577045" y="351536"/>
                  </a:lnTo>
                  <a:lnTo>
                    <a:pt x="719298" y="351536"/>
                  </a:lnTo>
                  <a:lnTo>
                    <a:pt x="718947" y="350774"/>
                  </a:lnTo>
                  <a:close/>
                </a:path>
                <a:path w="903604" h="365125">
                  <a:moveTo>
                    <a:pt x="666368" y="181356"/>
                  </a:moveTo>
                  <a:lnTo>
                    <a:pt x="666282" y="183642"/>
                  </a:lnTo>
                  <a:lnTo>
                    <a:pt x="666223" y="185221"/>
                  </a:lnTo>
                  <a:lnTo>
                    <a:pt x="666114" y="188087"/>
                  </a:lnTo>
                  <a:lnTo>
                    <a:pt x="671195" y="186944"/>
                  </a:lnTo>
                  <a:lnTo>
                    <a:pt x="675501" y="185221"/>
                  </a:lnTo>
                  <a:lnTo>
                    <a:pt x="672464" y="183642"/>
                  </a:lnTo>
                  <a:lnTo>
                    <a:pt x="666368" y="181356"/>
                  </a:lnTo>
                  <a:close/>
                </a:path>
                <a:path w="903604" h="365125">
                  <a:moveTo>
                    <a:pt x="675501" y="185221"/>
                  </a:moveTo>
                  <a:lnTo>
                    <a:pt x="671195" y="186944"/>
                  </a:lnTo>
                  <a:lnTo>
                    <a:pt x="666114" y="188087"/>
                  </a:lnTo>
                  <a:lnTo>
                    <a:pt x="680581" y="188087"/>
                  </a:lnTo>
                  <a:lnTo>
                    <a:pt x="678814" y="186944"/>
                  </a:lnTo>
                  <a:lnTo>
                    <a:pt x="675501" y="185221"/>
                  </a:lnTo>
                  <a:close/>
                </a:path>
                <a:path w="903604" h="365125">
                  <a:moveTo>
                    <a:pt x="683005" y="181356"/>
                  </a:moveTo>
                  <a:lnTo>
                    <a:pt x="666368" y="181356"/>
                  </a:lnTo>
                  <a:lnTo>
                    <a:pt x="672464" y="183642"/>
                  </a:lnTo>
                  <a:lnTo>
                    <a:pt x="675501" y="185221"/>
                  </a:lnTo>
                  <a:lnTo>
                    <a:pt x="676909" y="184658"/>
                  </a:lnTo>
                  <a:lnTo>
                    <a:pt x="683005" y="181356"/>
                  </a:lnTo>
                  <a:close/>
                </a:path>
                <a:path w="903604" h="365125">
                  <a:moveTo>
                    <a:pt x="744220" y="31242"/>
                  </a:moveTo>
                  <a:lnTo>
                    <a:pt x="733721" y="31242"/>
                  </a:lnTo>
                  <a:lnTo>
                    <a:pt x="729487" y="31877"/>
                  </a:lnTo>
                  <a:lnTo>
                    <a:pt x="718692" y="42545"/>
                  </a:lnTo>
                  <a:lnTo>
                    <a:pt x="690499" y="113030"/>
                  </a:lnTo>
                  <a:lnTo>
                    <a:pt x="667472" y="149987"/>
                  </a:lnTo>
                  <a:lnTo>
                    <a:pt x="628475" y="166115"/>
                  </a:lnTo>
                  <a:lnTo>
                    <a:pt x="621468" y="166493"/>
                  </a:lnTo>
                  <a:lnTo>
                    <a:pt x="701887" y="166493"/>
                  </a:lnTo>
                  <a:lnTo>
                    <a:pt x="723440" y="132032"/>
                  </a:lnTo>
                  <a:lnTo>
                    <a:pt x="757301" y="54102"/>
                  </a:lnTo>
                  <a:lnTo>
                    <a:pt x="758825" y="49657"/>
                  </a:lnTo>
                  <a:lnTo>
                    <a:pt x="759459" y="47625"/>
                  </a:lnTo>
                  <a:lnTo>
                    <a:pt x="759586" y="40386"/>
                  </a:lnTo>
                  <a:lnTo>
                    <a:pt x="759196" y="39116"/>
                  </a:lnTo>
                  <a:lnTo>
                    <a:pt x="759078" y="38735"/>
                  </a:lnTo>
                  <a:lnTo>
                    <a:pt x="758443" y="36957"/>
                  </a:lnTo>
                  <a:lnTo>
                    <a:pt x="757301" y="35560"/>
                  </a:lnTo>
                  <a:lnTo>
                    <a:pt x="753967" y="33655"/>
                  </a:lnTo>
                  <a:lnTo>
                    <a:pt x="752051" y="32893"/>
                  </a:lnTo>
                  <a:lnTo>
                    <a:pt x="752195" y="32893"/>
                  </a:lnTo>
                  <a:lnTo>
                    <a:pt x="749300" y="32131"/>
                  </a:lnTo>
                  <a:lnTo>
                    <a:pt x="746886" y="31623"/>
                  </a:lnTo>
                  <a:lnTo>
                    <a:pt x="744220" y="31242"/>
                  </a:lnTo>
                  <a:close/>
                </a:path>
                <a:path w="903604" h="365125">
                  <a:moveTo>
                    <a:pt x="737742" y="30987"/>
                  </a:moveTo>
                  <a:lnTo>
                    <a:pt x="731393" y="31242"/>
                  </a:lnTo>
                  <a:lnTo>
                    <a:pt x="744854" y="31242"/>
                  </a:lnTo>
                  <a:lnTo>
                    <a:pt x="737742" y="30987"/>
                  </a:lnTo>
                  <a:close/>
                </a:path>
                <a:path w="903604" h="365125">
                  <a:moveTo>
                    <a:pt x="877125" y="285750"/>
                  </a:moveTo>
                  <a:lnTo>
                    <a:pt x="870711" y="285750"/>
                  </a:lnTo>
                  <a:lnTo>
                    <a:pt x="873632" y="285877"/>
                  </a:lnTo>
                  <a:lnTo>
                    <a:pt x="876173" y="285877"/>
                  </a:lnTo>
                  <a:lnTo>
                    <a:pt x="877125" y="285750"/>
                  </a:lnTo>
                  <a:close/>
                </a:path>
                <a:path w="903604" h="365125">
                  <a:moveTo>
                    <a:pt x="885951" y="21209"/>
                  </a:moveTo>
                  <a:lnTo>
                    <a:pt x="874585" y="21209"/>
                  </a:lnTo>
                  <a:lnTo>
                    <a:pt x="869251" y="21717"/>
                  </a:lnTo>
                  <a:lnTo>
                    <a:pt x="870240" y="21717"/>
                  </a:lnTo>
                  <a:lnTo>
                    <a:pt x="868172" y="22479"/>
                  </a:lnTo>
                  <a:lnTo>
                    <a:pt x="866139" y="23875"/>
                  </a:lnTo>
                  <a:lnTo>
                    <a:pt x="863980" y="25273"/>
                  </a:lnTo>
                  <a:lnTo>
                    <a:pt x="862544" y="27050"/>
                  </a:lnTo>
                  <a:lnTo>
                    <a:pt x="861949" y="28956"/>
                  </a:lnTo>
                  <a:lnTo>
                    <a:pt x="861186" y="30987"/>
                  </a:lnTo>
                  <a:lnTo>
                    <a:pt x="860890" y="32766"/>
                  </a:lnTo>
                  <a:lnTo>
                    <a:pt x="860805" y="33274"/>
                  </a:lnTo>
                  <a:lnTo>
                    <a:pt x="860678" y="35813"/>
                  </a:lnTo>
                  <a:lnTo>
                    <a:pt x="853185" y="273812"/>
                  </a:lnTo>
                  <a:lnTo>
                    <a:pt x="853185" y="275590"/>
                  </a:lnTo>
                  <a:lnTo>
                    <a:pt x="857884" y="282829"/>
                  </a:lnTo>
                  <a:lnTo>
                    <a:pt x="859535" y="283972"/>
                  </a:lnTo>
                  <a:lnTo>
                    <a:pt x="861440" y="284607"/>
                  </a:lnTo>
                  <a:lnTo>
                    <a:pt x="867346" y="285750"/>
                  </a:lnTo>
                  <a:lnTo>
                    <a:pt x="879297" y="285750"/>
                  </a:lnTo>
                  <a:lnTo>
                    <a:pt x="882141" y="284861"/>
                  </a:lnTo>
                  <a:lnTo>
                    <a:pt x="883920" y="283972"/>
                  </a:lnTo>
                  <a:lnTo>
                    <a:pt x="885825" y="283083"/>
                  </a:lnTo>
                  <a:lnTo>
                    <a:pt x="903302" y="35813"/>
                  </a:lnTo>
                  <a:lnTo>
                    <a:pt x="903426" y="33655"/>
                  </a:lnTo>
                  <a:lnTo>
                    <a:pt x="903192" y="33274"/>
                  </a:lnTo>
                  <a:lnTo>
                    <a:pt x="902984" y="32766"/>
                  </a:lnTo>
                  <a:lnTo>
                    <a:pt x="902461" y="30987"/>
                  </a:lnTo>
                  <a:lnTo>
                    <a:pt x="901744" y="28956"/>
                  </a:lnTo>
                  <a:lnTo>
                    <a:pt x="900429" y="27050"/>
                  </a:lnTo>
                  <a:lnTo>
                    <a:pt x="898525" y="25527"/>
                  </a:lnTo>
                  <a:lnTo>
                    <a:pt x="896747" y="24003"/>
                  </a:lnTo>
                  <a:lnTo>
                    <a:pt x="894460" y="22987"/>
                  </a:lnTo>
                  <a:lnTo>
                    <a:pt x="889000" y="21717"/>
                  </a:lnTo>
                  <a:lnTo>
                    <a:pt x="885951" y="21209"/>
                  </a:lnTo>
                  <a:close/>
                </a:path>
                <a:path w="903604" h="365125">
                  <a:moveTo>
                    <a:pt x="874140" y="308483"/>
                  </a:moveTo>
                  <a:lnTo>
                    <a:pt x="860594" y="308483"/>
                  </a:lnTo>
                  <a:lnTo>
                    <a:pt x="854201" y="309880"/>
                  </a:lnTo>
                  <a:lnTo>
                    <a:pt x="851280" y="311404"/>
                  </a:lnTo>
                  <a:lnTo>
                    <a:pt x="849122" y="313690"/>
                  </a:lnTo>
                  <a:lnTo>
                    <a:pt x="846835" y="315975"/>
                  </a:lnTo>
                  <a:lnTo>
                    <a:pt x="842772" y="344424"/>
                  </a:lnTo>
                  <a:lnTo>
                    <a:pt x="843787" y="351663"/>
                  </a:lnTo>
                  <a:lnTo>
                    <a:pt x="864031" y="364744"/>
                  </a:lnTo>
                  <a:lnTo>
                    <a:pt x="875220" y="364744"/>
                  </a:lnTo>
                  <a:lnTo>
                    <a:pt x="882650" y="363093"/>
                  </a:lnTo>
                  <a:lnTo>
                    <a:pt x="885327" y="361696"/>
                  </a:lnTo>
                  <a:lnTo>
                    <a:pt x="887135" y="359918"/>
                  </a:lnTo>
                  <a:lnTo>
                    <a:pt x="887856" y="359156"/>
                  </a:lnTo>
                  <a:lnTo>
                    <a:pt x="890270" y="356870"/>
                  </a:lnTo>
                  <a:lnTo>
                    <a:pt x="894333" y="337693"/>
                  </a:lnTo>
                  <a:lnTo>
                    <a:pt x="894460" y="335407"/>
                  </a:lnTo>
                  <a:lnTo>
                    <a:pt x="894587" y="333121"/>
                  </a:lnTo>
                  <a:lnTo>
                    <a:pt x="894434" y="330581"/>
                  </a:lnTo>
                  <a:lnTo>
                    <a:pt x="894333" y="328930"/>
                  </a:lnTo>
                  <a:lnTo>
                    <a:pt x="893317" y="321183"/>
                  </a:lnTo>
                  <a:lnTo>
                    <a:pt x="891921" y="318008"/>
                  </a:lnTo>
                  <a:lnTo>
                    <a:pt x="889761" y="315595"/>
                  </a:lnTo>
                  <a:lnTo>
                    <a:pt x="887602" y="313055"/>
                  </a:lnTo>
                  <a:lnTo>
                    <a:pt x="885008" y="311404"/>
                  </a:lnTo>
                  <a:lnTo>
                    <a:pt x="885237" y="311404"/>
                  </a:lnTo>
                  <a:lnTo>
                    <a:pt x="881379" y="310261"/>
                  </a:lnTo>
                  <a:lnTo>
                    <a:pt x="877951" y="309118"/>
                  </a:lnTo>
                  <a:lnTo>
                    <a:pt x="874140" y="308483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/>
          <p:nvPr/>
        </p:nvSpPr>
        <p:spPr>
          <a:xfrm>
            <a:off x="933450" y="3459098"/>
            <a:ext cx="9277350" cy="3818254"/>
          </a:xfrm>
          <a:custGeom>
            <a:avLst/>
            <a:gdLst/>
            <a:ahLst/>
            <a:cxnLst/>
            <a:rect l="l" t="t" r="r" b="b"/>
            <a:pathLst>
              <a:path w="9277350" h="3818254">
                <a:moveTo>
                  <a:pt x="0" y="3818001"/>
                </a:moveTo>
                <a:lnTo>
                  <a:pt x="9277350" y="3818001"/>
                </a:lnTo>
                <a:lnTo>
                  <a:pt x="9277350" y="0"/>
                </a:lnTo>
                <a:lnTo>
                  <a:pt x="0" y="0"/>
                </a:lnTo>
                <a:lnTo>
                  <a:pt x="0" y="3818001"/>
                </a:lnTo>
                <a:close/>
              </a:path>
            </a:pathLst>
          </a:custGeom>
          <a:ln w="12700">
            <a:solidFill>
              <a:srgbClr val="2E528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1025042" y="4044543"/>
            <a:ext cx="9107805" cy="1397000"/>
          </a:xfrm>
          <a:prstGeom prst="rect">
            <a:avLst/>
          </a:prstGeom>
        </p:spPr>
        <p:txBody>
          <a:bodyPr vert="horz" wrap="square" lIns="0" tIns="165100" rIns="0" bIns="0" rtlCol="0">
            <a:spAutoFit/>
          </a:bodyPr>
          <a:lstStyle/>
          <a:p>
            <a:pPr marL="342265" indent="-342265">
              <a:lnSpc>
                <a:spcPct val="100000"/>
              </a:lnSpc>
              <a:spcBef>
                <a:spcPts val="1300"/>
              </a:spcBef>
              <a:buFont typeface="Wingdings"/>
              <a:buChar char=""/>
              <a:tabLst>
                <a:tab pos="342265" algn="l"/>
              </a:tabLst>
            </a:pP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користуються</a:t>
            </a:r>
            <a:r>
              <a:rPr sz="2000" spc="-6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або</a:t>
            </a:r>
            <a:r>
              <a:rPr sz="2000" spc="-6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планують</a:t>
            </a:r>
            <a:r>
              <a:rPr sz="2000" spc="-5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скористатися</a:t>
            </a:r>
            <a:r>
              <a:rPr sz="2000" spc="-6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послугами</a:t>
            </a:r>
            <a:r>
              <a:rPr sz="2000" spc="-6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Банку,</a:t>
            </a:r>
            <a:endParaRPr sz="2000">
              <a:latin typeface="Calibri Light"/>
              <a:cs typeface="Calibri Light"/>
            </a:endParaRPr>
          </a:p>
          <a:p>
            <a:pPr marL="342265" indent="-342265">
              <a:lnSpc>
                <a:spcPct val="100000"/>
              </a:lnSpc>
              <a:spcBef>
                <a:spcPts val="1200"/>
              </a:spcBef>
              <a:buFont typeface="Wingdings"/>
              <a:buChar char=""/>
              <a:tabLst>
                <a:tab pos="342265" algn="l"/>
              </a:tabLst>
            </a:pP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беруть</a:t>
            </a:r>
            <a:r>
              <a:rPr sz="2000" spc="-4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участь</a:t>
            </a:r>
            <a:r>
              <a:rPr sz="2000" spc="-3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в</a:t>
            </a:r>
            <a:r>
              <a:rPr sz="2000" spc="-1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державних</a:t>
            </a:r>
            <a:r>
              <a:rPr sz="2000" spc="-4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закупівлях,</a:t>
            </a:r>
            <a:endParaRPr sz="2000">
              <a:latin typeface="Calibri Light"/>
              <a:cs typeface="Calibri Light"/>
            </a:endParaRPr>
          </a:p>
          <a:p>
            <a:pPr marL="342265" indent="-342265">
              <a:lnSpc>
                <a:spcPct val="100000"/>
              </a:lnSpc>
              <a:spcBef>
                <a:spcPts val="1200"/>
              </a:spcBef>
              <a:buFont typeface="Wingdings"/>
              <a:buChar char=""/>
              <a:tabLst>
                <a:tab pos="342265" algn="l"/>
                <a:tab pos="1241425" algn="l"/>
                <a:tab pos="2800985" algn="l"/>
                <a:tab pos="3763010" algn="l"/>
                <a:tab pos="4561205" algn="l"/>
                <a:tab pos="7477125" algn="l"/>
              </a:tabLst>
            </a:pP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мають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	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необхідність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	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надати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	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своїм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	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партнерам-контрагентам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	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підтвердження</a:t>
            </a:r>
            <a:endParaRPr sz="2000">
              <a:latin typeface="Calibri Light"/>
              <a:cs typeface="Calibri Light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025042" y="5263997"/>
            <a:ext cx="9107170" cy="1244600"/>
          </a:xfrm>
          <a:prstGeom prst="rect">
            <a:avLst/>
          </a:prstGeom>
        </p:spPr>
        <p:txBody>
          <a:bodyPr vert="horz" wrap="square" lIns="0" tIns="165100" rIns="0" bIns="0" rtlCol="0">
            <a:spAutoFit/>
          </a:bodyPr>
          <a:lstStyle/>
          <a:p>
            <a:pPr marL="342265">
              <a:lnSpc>
                <a:spcPct val="100000"/>
              </a:lnSpc>
              <a:spcBef>
                <a:spcPts val="1300"/>
              </a:spcBef>
            </a:pP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виконання</a:t>
            </a:r>
            <a:r>
              <a:rPr sz="2000" spc="-5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ними</a:t>
            </a:r>
            <a:r>
              <a:rPr sz="2000" spc="-2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своїх</a:t>
            </a:r>
            <a:r>
              <a:rPr sz="2000" spc="-5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фінансових/не</a:t>
            </a:r>
            <a:r>
              <a:rPr sz="2000" spc="-6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фінансових</a:t>
            </a:r>
            <a:r>
              <a:rPr sz="2000" spc="-4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зобов’язань,</a:t>
            </a:r>
            <a:endParaRPr sz="2000">
              <a:latin typeface="Calibri Light"/>
              <a:cs typeface="Calibri Light"/>
            </a:endParaRPr>
          </a:p>
          <a:p>
            <a:pPr marL="342265" marR="5080" indent="-342900">
              <a:lnSpc>
                <a:spcPct val="100000"/>
              </a:lnSpc>
              <a:spcBef>
                <a:spcPts val="1200"/>
              </a:spcBef>
              <a:buFont typeface="Wingdings"/>
              <a:buChar char=""/>
              <a:tabLst>
                <a:tab pos="342265" algn="l"/>
                <a:tab pos="1410970" algn="l"/>
                <a:tab pos="2379980" algn="l"/>
                <a:tab pos="4079875" algn="l"/>
                <a:tab pos="5445125" algn="l"/>
                <a:tab pos="6202680" algn="l"/>
                <a:tab pos="7536180" algn="l"/>
                <a:tab pos="8075930" algn="l"/>
              </a:tabLst>
            </a:pP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повинні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	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надати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	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забезпечення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	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виконання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	</a:t>
            </a:r>
            <a:r>
              <a:rPr sz="2000" spc="-20" dirty="0">
                <a:solidFill>
                  <a:srgbClr val="252525"/>
                </a:solidFill>
                <a:latin typeface="Calibri Light"/>
                <a:cs typeface="Calibri Light"/>
              </a:rPr>
              <a:t>умов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	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договорів,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	</a:t>
            </a:r>
            <a:r>
              <a:rPr sz="2000" spc="-25" dirty="0">
                <a:solidFill>
                  <a:srgbClr val="252525"/>
                </a:solidFill>
                <a:latin typeface="Calibri Light"/>
                <a:cs typeface="Calibri Light"/>
              </a:rPr>
              <a:t>що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	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планують укладатися/укладені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зі</a:t>
            </a:r>
            <a:r>
              <a:rPr sz="2000" spc="1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своїми 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контрагентами.</a:t>
            </a:r>
            <a:endParaRPr sz="2000">
              <a:latin typeface="Calibri Light"/>
              <a:cs typeface="Calibri Light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287261" y="2020061"/>
            <a:ext cx="335280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25" dirty="0">
                <a:latin typeface="Calibri Light"/>
                <a:cs typeface="Calibri Light"/>
              </a:rPr>
              <a:t>ЮРИДИЧНА</a:t>
            </a:r>
            <a:r>
              <a:rPr sz="2000" spc="-60" dirty="0">
                <a:latin typeface="Calibri Light"/>
                <a:cs typeface="Calibri Light"/>
              </a:rPr>
              <a:t> </a:t>
            </a:r>
            <a:r>
              <a:rPr sz="2000" spc="-20" dirty="0">
                <a:latin typeface="Calibri Light"/>
                <a:cs typeface="Calibri Light"/>
              </a:rPr>
              <a:t>ОСОБА</a:t>
            </a:r>
            <a:r>
              <a:rPr sz="2000" spc="-60" dirty="0">
                <a:latin typeface="Calibri Light"/>
                <a:cs typeface="Calibri Light"/>
              </a:rPr>
              <a:t> </a:t>
            </a:r>
            <a:r>
              <a:rPr sz="2000" spc="-10" dirty="0">
                <a:latin typeface="Calibri Light"/>
                <a:cs typeface="Calibri Light"/>
              </a:rPr>
              <a:t>(РЕЗИДЕНТ)</a:t>
            </a:r>
            <a:endParaRPr sz="2000">
              <a:latin typeface="Calibri Light"/>
              <a:cs typeface="Calibri Light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942975" y="2411476"/>
            <a:ext cx="9251950" cy="937894"/>
            <a:chOff x="942975" y="2411476"/>
            <a:chExt cx="9251950" cy="937894"/>
          </a:xfrm>
        </p:grpSpPr>
        <p:sp>
          <p:nvSpPr>
            <p:cNvPr id="15" name="object 15"/>
            <p:cNvSpPr/>
            <p:nvPr/>
          </p:nvSpPr>
          <p:spPr>
            <a:xfrm>
              <a:off x="942975" y="2797048"/>
              <a:ext cx="9251950" cy="0"/>
            </a:xfrm>
            <a:custGeom>
              <a:avLst/>
              <a:gdLst/>
              <a:ahLst/>
              <a:cxnLst/>
              <a:rect l="l" t="t" r="r" b="b"/>
              <a:pathLst>
                <a:path w="9251950">
                  <a:moveTo>
                    <a:pt x="0" y="0"/>
                  </a:moveTo>
                  <a:lnTo>
                    <a:pt x="9251950" y="0"/>
                  </a:lnTo>
                </a:path>
              </a:pathLst>
            </a:custGeom>
            <a:ln w="22225">
              <a:solidFill>
                <a:srgbClr val="1F386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2933065" y="2411475"/>
              <a:ext cx="5181600" cy="937894"/>
            </a:xfrm>
            <a:custGeom>
              <a:avLst/>
              <a:gdLst/>
              <a:ahLst/>
              <a:cxnLst/>
              <a:rect l="l" t="t" r="r" b="b"/>
              <a:pathLst>
                <a:path w="5181600" h="937895">
                  <a:moveTo>
                    <a:pt x="76200" y="861060"/>
                  </a:moveTo>
                  <a:lnTo>
                    <a:pt x="47637" y="861301"/>
                  </a:lnTo>
                  <a:lnTo>
                    <a:pt x="40640" y="1651"/>
                  </a:lnTo>
                  <a:lnTo>
                    <a:pt x="21590" y="1651"/>
                  </a:lnTo>
                  <a:lnTo>
                    <a:pt x="28587" y="861060"/>
                  </a:lnTo>
                  <a:lnTo>
                    <a:pt x="28587" y="861466"/>
                  </a:lnTo>
                  <a:lnTo>
                    <a:pt x="0" y="861695"/>
                  </a:lnTo>
                  <a:lnTo>
                    <a:pt x="38735" y="937641"/>
                  </a:lnTo>
                  <a:lnTo>
                    <a:pt x="69799" y="874141"/>
                  </a:lnTo>
                  <a:lnTo>
                    <a:pt x="75882" y="861695"/>
                  </a:lnTo>
                  <a:lnTo>
                    <a:pt x="75996" y="861466"/>
                  </a:lnTo>
                  <a:lnTo>
                    <a:pt x="76073" y="861301"/>
                  </a:lnTo>
                  <a:lnTo>
                    <a:pt x="76200" y="861060"/>
                  </a:lnTo>
                  <a:close/>
                </a:path>
                <a:path w="5181600" h="937895">
                  <a:moveTo>
                    <a:pt x="5181600" y="859409"/>
                  </a:moveTo>
                  <a:lnTo>
                    <a:pt x="5153037" y="859650"/>
                  </a:lnTo>
                  <a:lnTo>
                    <a:pt x="5146040" y="0"/>
                  </a:lnTo>
                  <a:lnTo>
                    <a:pt x="5126990" y="0"/>
                  </a:lnTo>
                  <a:lnTo>
                    <a:pt x="5133987" y="859409"/>
                  </a:lnTo>
                  <a:lnTo>
                    <a:pt x="5133987" y="859815"/>
                  </a:lnTo>
                  <a:lnTo>
                    <a:pt x="5105400" y="860044"/>
                  </a:lnTo>
                  <a:lnTo>
                    <a:pt x="5144135" y="935990"/>
                  </a:lnTo>
                  <a:lnTo>
                    <a:pt x="5175199" y="872490"/>
                  </a:lnTo>
                  <a:lnTo>
                    <a:pt x="5181282" y="860044"/>
                  </a:lnTo>
                  <a:lnTo>
                    <a:pt x="5181397" y="859815"/>
                  </a:lnTo>
                  <a:lnTo>
                    <a:pt x="5181473" y="859650"/>
                  </a:lnTo>
                  <a:lnTo>
                    <a:pt x="5181600" y="859409"/>
                  </a:lnTo>
                  <a:close/>
                </a:path>
              </a:pathLst>
            </a:custGeom>
            <a:solidFill>
              <a:srgbClr val="1F386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199136" y="9529297"/>
            <a:ext cx="629920" cy="533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195"/>
              </a:lnSpc>
            </a:pPr>
            <a:r>
              <a:rPr sz="4000" spc="-25" dirty="0">
                <a:solidFill>
                  <a:srgbClr val="7E7E7E"/>
                </a:solidFill>
                <a:latin typeface="Lucida Console"/>
                <a:cs typeface="Lucida Console"/>
              </a:rPr>
              <a:t>02</a:t>
            </a:r>
            <a:endParaRPr sz="4000">
              <a:latin typeface="Lucida Console"/>
              <a:cs typeface="Lucida Console"/>
            </a:endParaRPr>
          </a:p>
        </p:txBody>
      </p:sp>
      <p:sp>
        <p:nvSpPr>
          <p:cNvPr id="18" name="object 18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35"/>
              </a:lnSpc>
            </a:pPr>
            <a:r>
              <a:rPr dirty="0"/>
              <a:t>ТВОРИМО</a:t>
            </a:r>
            <a:r>
              <a:rPr spc="-65" dirty="0"/>
              <a:t> </a:t>
            </a:r>
            <a:r>
              <a:rPr dirty="0"/>
              <a:t>МАЙБУТНЄ</a:t>
            </a:r>
            <a:r>
              <a:rPr spc="-60" dirty="0"/>
              <a:t> </a:t>
            </a:r>
            <a:r>
              <a:rPr spc="-10" dirty="0"/>
              <a:t>РАЗОМ!</a:t>
            </a:r>
          </a:p>
        </p:txBody>
      </p:sp>
      <p:sp>
        <p:nvSpPr>
          <p:cNvPr id="19" name="object 19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35"/>
              </a:lnSpc>
            </a:pPr>
            <a:r>
              <a:rPr spc="-10" dirty="0"/>
              <a:t>ukrcapital.com.ua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342630" y="2166699"/>
            <a:ext cx="4978001" cy="7415170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3467227" y="9870261"/>
            <a:ext cx="11340465" cy="0"/>
          </a:xfrm>
          <a:custGeom>
            <a:avLst/>
            <a:gdLst/>
            <a:ahLst/>
            <a:cxnLst/>
            <a:rect l="l" t="t" r="r" b="b"/>
            <a:pathLst>
              <a:path w="11340465">
                <a:moveTo>
                  <a:pt x="0" y="0"/>
                </a:moveTo>
                <a:lnTo>
                  <a:pt x="11339957" y="0"/>
                </a:lnTo>
              </a:path>
            </a:pathLst>
          </a:custGeom>
          <a:ln w="9525">
            <a:solidFill>
              <a:srgbClr val="28466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486251" y="9870261"/>
            <a:ext cx="1403985" cy="0"/>
          </a:xfrm>
          <a:custGeom>
            <a:avLst/>
            <a:gdLst/>
            <a:ahLst/>
            <a:cxnLst/>
            <a:rect l="l" t="t" r="r" b="b"/>
            <a:pathLst>
              <a:path w="1403984">
                <a:moveTo>
                  <a:pt x="0" y="0"/>
                </a:moveTo>
                <a:lnTo>
                  <a:pt x="1403984" y="0"/>
                </a:lnTo>
              </a:path>
            </a:pathLst>
          </a:custGeom>
          <a:ln w="9525">
            <a:solidFill>
              <a:srgbClr val="28466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464997" y="400934"/>
            <a:ext cx="1903292" cy="449151"/>
          </a:xfrm>
          <a:prstGeom prst="rect">
            <a:avLst/>
          </a:prstGeom>
        </p:spPr>
      </p:pic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4052550" algn="l"/>
              </a:tabLst>
            </a:pPr>
            <a:r>
              <a:rPr spc="-200" dirty="0"/>
              <a:t> </a:t>
            </a:r>
            <a:r>
              <a:rPr spc="-35" dirty="0"/>
              <a:t>ТЕНДЕРНА</a:t>
            </a:r>
            <a:r>
              <a:rPr spc="-160" dirty="0"/>
              <a:t> </a:t>
            </a:r>
            <a:r>
              <a:rPr spc="-25" dirty="0"/>
              <a:t>ГАРАНТІЯ</a:t>
            </a:r>
            <a:r>
              <a:rPr spc="-160" dirty="0"/>
              <a:t> </a:t>
            </a:r>
            <a:r>
              <a:rPr spc="-40" dirty="0"/>
              <a:t>(ЗАБЕЗПЕЧЕННЯ</a:t>
            </a:r>
            <a:r>
              <a:rPr spc="-155" dirty="0"/>
              <a:t> </a:t>
            </a:r>
            <a:r>
              <a:rPr spc="-35" dirty="0"/>
              <a:t>ТЕНДЕРНОЇ</a:t>
            </a:r>
            <a:r>
              <a:rPr spc="-135" dirty="0"/>
              <a:t> </a:t>
            </a:r>
            <a:r>
              <a:rPr spc="-10" dirty="0"/>
              <a:t>ПРОПОЗИЦІЇ)</a:t>
            </a:r>
            <a:r>
              <a:rPr dirty="0"/>
              <a:t>	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99136" y="9529297"/>
            <a:ext cx="629920" cy="533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195"/>
              </a:lnSpc>
            </a:pPr>
            <a:r>
              <a:rPr sz="4000" spc="-25" dirty="0">
                <a:solidFill>
                  <a:srgbClr val="7E7E7E"/>
                </a:solidFill>
                <a:latin typeface="Lucida Console"/>
                <a:cs typeface="Lucida Console"/>
              </a:rPr>
              <a:t>03</a:t>
            </a:r>
            <a:endParaRPr sz="4000">
              <a:latin typeface="Lucida Console"/>
              <a:cs typeface="Lucida Console"/>
            </a:endParaRPr>
          </a:p>
        </p:txBody>
      </p:sp>
      <p:sp>
        <p:nvSpPr>
          <p:cNvPr id="14" name="object 14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35"/>
              </a:lnSpc>
            </a:pPr>
            <a:r>
              <a:rPr dirty="0"/>
              <a:t>ТВОРИМО</a:t>
            </a:r>
            <a:r>
              <a:rPr spc="-65" dirty="0"/>
              <a:t> </a:t>
            </a:r>
            <a:r>
              <a:rPr dirty="0"/>
              <a:t>МАЙБУТНЄ</a:t>
            </a:r>
            <a:r>
              <a:rPr spc="-60" dirty="0"/>
              <a:t> </a:t>
            </a:r>
            <a:r>
              <a:rPr spc="-10" dirty="0"/>
              <a:t>РАЗОМ!</a:t>
            </a:r>
          </a:p>
        </p:txBody>
      </p:sp>
      <p:sp>
        <p:nvSpPr>
          <p:cNvPr id="15" name="object 15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35"/>
              </a:lnSpc>
            </a:pPr>
            <a:r>
              <a:rPr spc="-10" dirty="0"/>
              <a:t>ukrcapital.com.ua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012342" y="2965831"/>
            <a:ext cx="8058784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100"/>
              </a:spcBef>
              <a:buFont typeface="Wingdings"/>
              <a:buChar char=""/>
              <a:tabLst>
                <a:tab pos="354965" algn="l"/>
              </a:tabLst>
            </a:pP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без</a:t>
            </a:r>
            <a:r>
              <a:rPr sz="2000" spc="-6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забезпечення</a:t>
            </a:r>
            <a:r>
              <a:rPr sz="2000" spc="-6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(бланково),</a:t>
            </a:r>
            <a:endParaRPr sz="2000">
              <a:latin typeface="Calibri Light"/>
              <a:cs typeface="Calibri Light"/>
            </a:endParaRPr>
          </a:p>
          <a:p>
            <a:pPr marL="354965" indent="-342265">
              <a:lnSpc>
                <a:spcPct val="100000"/>
              </a:lnSpc>
              <a:buFont typeface="Wingdings"/>
              <a:buChar char=""/>
              <a:tabLst>
                <a:tab pos="354965" algn="l"/>
              </a:tabLst>
            </a:pP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фінансове</a:t>
            </a:r>
            <a:r>
              <a:rPr sz="2000" spc="-5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забезпечення</a:t>
            </a:r>
            <a:r>
              <a:rPr sz="2000" spc="-4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(грошове</a:t>
            </a:r>
            <a:r>
              <a:rPr sz="2000" spc="-6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покриття</a:t>
            </a:r>
            <a:r>
              <a:rPr sz="2000" spc="-5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-</a:t>
            </a:r>
            <a:r>
              <a:rPr sz="2000" spc="-2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рахунок</a:t>
            </a:r>
            <a:r>
              <a:rPr sz="2000" spc="-5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2932),</a:t>
            </a:r>
            <a:endParaRPr sz="2000">
              <a:latin typeface="Calibri Light"/>
              <a:cs typeface="Calibri Light"/>
            </a:endParaRPr>
          </a:p>
          <a:p>
            <a:pPr marL="354965" indent="-342265">
              <a:lnSpc>
                <a:spcPct val="100000"/>
              </a:lnSpc>
              <a:buFont typeface="Wingdings"/>
              <a:buChar char=""/>
              <a:tabLst>
                <a:tab pos="354965" algn="l"/>
                <a:tab pos="1594485" algn="l"/>
                <a:tab pos="3231515" algn="l"/>
                <a:tab pos="3501390" algn="l"/>
                <a:tab pos="4441190" algn="l"/>
                <a:tab pos="5406390" algn="l"/>
                <a:tab pos="6613525" algn="l"/>
                <a:tab pos="7272020" algn="l"/>
              </a:tabLst>
            </a:pP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фінансове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	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забезпечення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	</a:t>
            </a:r>
            <a:r>
              <a:rPr sz="2000" spc="-50" dirty="0">
                <a:solidFill>
                  <a:srgbClr val="252525"/>
                </a:solidFill>
                <a:latin typeface="Calibri Light"/>
                <a:cs typeface="Calibri Light"/>
              </a:rPr>
              <a:t>у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	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вигляді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	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застави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	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майнових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	</a:t>
            </a:r>
            <a:r>
              <a:rPr sz="2000" spc="-20" dirty="0">
                <a:solidFill>
                  <a:srgbClr val="252525"/>
                </a:solidFill>
                <a:latin typeface="Calibri Light"/>
                <a:cs typeface="Calibri Light"/>
              </a:rPr>
              <a:t>прав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	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вимоги</a:t>
            </a:r>
            <a:endParaRPr sz="2000">
              <a:latin typeface="Calibri Light"/>
              <a:cs typeface="Calibri Ligh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9205976" y="3575430"/>
            <a:ext cx="260413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25450" algn="l"/>
                <a:tab pos="1423670" algn="l"/>
                <a:tab pos="2304415" algn="l"/>
              </a:tabLst>
            </a:pPr>
            <a:r>
              <a:rPr sz="2000" spc="-25" dirty="0">
                <a:solidFill>
                  <a:srgbClr val="252525"/>
                </a:solidFill>
                <a:latin typeface="Calibri Light"/>
                <a:cs typeface="Calibri Light"/>
              </a:rPr>
              <a:t>на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	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грошові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	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кошти,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	</a:t>
            </a:r>
            <a:r>
              <a:rPr sz="2000" spc="-25" dirty="0">
                <a:solidFill>
                  <a:srgbClr val="252525"/>
                </a:solidFill>
                <a:latin typeface="Calibri Light"/>
                <a:cs typeface="Calibri Light"/>
              </a:rPr>
              <a:t>які</a:t>
            </a:r>
            <a:endParaRPr sz="2000">
              <a:latin typeface="Calibri Light"/>
              <a:cs typeface="Calibri Light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012342" y="3880230"/>
            <a:ext cx="7416165" cy="155892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4965">
              <a:lnSpc>
                <a:spcPct val="100000"/>
              </a:lnSpc>
              <a:spcBef>
                <a:spcPts val="105"/>
              </a:spcBef>
            </a:pP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розміщені</a:t>
            </a:r>
            <a:r>
              <a:rPr sz="2000" spc="-7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на</a:t>
            </a:r>
            <a:r>
              <a:rPr sz="2000" spc="-2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депозитному</a:t>
            </a:r>
            <a:r>
              <a:rPr sz="2000" spc="-4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рахунку</a:t>
            </a:r>
            <a:r>
              <a:rPr sz="2000" spc="-3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в</a:t>
            </a:r>
            <a:r>
              <a:rPr sz="2000" spc="-2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Банку,</a:t>
            </a:r>
            <a:endParaRPr sz="2000">
              <a:latin typeface="Calibri Light"/>
              <a:cs typeface="Calibri Light"/>
            </a:endParaRPr>
          </a:p>
          <a:p>
            <a:pPr marL="354965" indent="-342265">
              <a:lnSpc>
                <a:spcPct val="100000"/>
              </a:lnSpc>
              <a:buFont typeface="Wingdings"/>
              <a:buChar char=""/>
              <a:tabLst>
                <a:tab pos="354965" algn="l"/>
              </a:tabLst>
            </a:pP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фінансова</a:t>
            </a:r>
            <a:r>
              <a:rPr sz="2000" spc="-6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порука</a:t>
            </a:r>
            <a:r>
              <a:rPr sz="2000" spc="-6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директора</a:t>
            </a:r>
            <a:r>
              <a:rPr sz="2000" spc="-6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/кінцевого</a:t>
            </a:r>
            <a:r>
              <a:rPr sz="2000" spc="-6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бенефіціарного</a:t>
            </a:r>
            <a:r>
              <a:rPr sz="2000" spc="-6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власника,</a:t>
            </a:r>
            <a:endParaRPr sz="2000">
              <a:latin typeface="Calibri Light"/>
              <a:cs typeface="Calibri Light"/>
            </a:endParaRPr>
          </a:p>
          <a:p>
            <a:pPr marL="354965" indent="-342265">
              <a:lnSpc>
                <a:spcPct val="100000"/>
              </a:lnSpc>
              <a:spcBef>
                <a:spcPts val="10"/>
              </a:spcBef>
              <a:buFont typeface="Wingdings"/>
              <a:buChar char=""/>
              <a:tabLst>
                <a:tab pos="354965" algn="l"/>
              </a:tabLst>
            </a:pP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інше</a:t>
            </a:r>
            <a:r>
              <a:rPr sz="2000" spc="-2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прийнятне</a:t>
            </a:r>
            <a:r>
              <a:rPr sz="2000" spc="-4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для</a:t>
            </a:r>
            <a:r>
              <a:rPr sz="2000" spc="-3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Банку</a:t>
            </a:r>
            <a:r>
              <a:rPr sz="2000" spc="-3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забезпечення.</a:t>
            </a:r>
            <a:endParaRPr sz="2000">
              <a:latin typeface="Calibri Light"/>
              <a:cs typeface="Calibri Light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000">
              <a:latin typeface="Calibri Light"/>
              <a:cs typeface="Calibri Light"/>
            </a:endParaRPr>
          </a:p>
          <a:p>
            <a:pPr marL="13970">
              <a:lnSpc>
                <a:spcPct val="100000"/>
              </a:lnSpc>
            </a:pP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ТАРИФ:</a:t>
            </a:r>
            <a:endParaRPr sz="2000">
              <a:latin typeface="Calibri Light"/>
              <a:cs typeface="Calibri Light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77900" y="1751202"/>
            <a:ext cx="16317594" cy="11322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ТЕНДЕРНА</a:t>
            </a:r>
            <a:r>
              <a:rPr sz="2000" spc="-1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ГАРАНТІЯ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є</a:t>
            </a:r>
            <a:r>
              <a:rPr sz="2000" spc="1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одним</a:t>
            </a:r>
            <a:r>
              <a:rPr sz="2000" spc="1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із</a:t>
            </a:r>
            <a:r>
              <a:rPr sz="2000" spc="-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видів</a:t>
            </a:r>
            <a:r>
              <a:rPr sz="2000" spc="1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забезпечення</a:t>
            </a:r>
            <a:r>
              <a:rPr sz="2000" spc="2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тендерної</a:t>
            </a:r>
            <a:r>
              <a:rPr sz="2000" spc="1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пропозиції</a:t>
            </a:r>
            <a:r>
              <a:rPr sz="2000" spc="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учасника</a:t>
            </a:r>
            <a:r>
              <a:rPr sz="2000" spc="1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тендеру.</a:t>
            </a:r>
            <a:r>
              <a:rPr sz="2000" spc="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Тендерна</a:t>
            </a:r>
            <a:r>
              <a:rPr sz="2000" spc="3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гарантія</a:t>
            </a:r>
            <a:r>
              <a:rPr sz="2000" spc="1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надається</a:t>
            </a:r>
            <a:r>
              <a:rPr sz="2000" spc="1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на</a:t>
            </a:r>
            <a:r>
              <a:rPr sz="2000" spc="-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вимогу</a:t>
            </a:r>
            <a:r>
              <a:rPr sz="2000" spc="2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замовника</a:t>
            </a:r>
            <a:r>
              <a:rPr sz="2000" spc="1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тендеру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для</a:t>
            </a:r>
            <a:r>
              <a:rPr sz="2000" spc="-3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забезпечення</a:t>
            </a:r>
            <a:r>
              <a:rPr sz="2000" spc="-4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виконання</a:t>
            </a:r>
            <a:r>
              <a:rPr sz="2000" spc="-5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зобов’язань</a:t>
            </a:r>
            <a:r>
              <a:rPr sz="2000" spc="-6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учасника</a:t>
            </a:r>
            <a:r>
              <a:rPr sz="2000" spc="-3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тендеру</a:t>
            </a:r>
            <a:r>
              <a:rPr sz="2000" spc="-5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перед</a:t>
            </a:r>
            <a:r>
              <a:rPr sz="2000" spc="-5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замовником.</a:t>
            </a:r>
            <a:endParaRPr sz="2000">
              <a:latin typeface="Calibri Light"/>
              <a:cs typeface="Calibri Light"/>
            </a:endParaRPr>
          </a:p>
          <a:p>
            <a:pPr marL="41275">
              <a:lnSpc>
                <a:spcPct val="100000"/>
              </a:lnSpc>
              <a:spcBef>
                <a:spcPts val="1510"/>
              </a:spcBef>
            </a:pP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ЗАБЕЗПЕЧЕННЯ:</a:t>
            </a:r>
            <a:endParaRPr sz="2000">
              <a:latin typeface="Calibri Light"/>
              <a:cs typeface="Calibri Light"/>
            </a:endParaRPr>
          </a:p>
        </p:txBody>
      </p:sp>
      <p:graphicFrame>
        <p:nvGraphicFramePr>
          <p:cNvPr id="11" name="object 11"/>
          <p:cNvGraphicFramePr>
            <a:graphicFrameLocks noGrp="1"/>
          </p:cNvGraphicFramePr>
          <p:nvPr/>
        </p:nvGraphicFramePr>
        <p:xfrm>
          <a:off x="905192" y="5501322"/>
          <a:ext cx="11003279" cy="195961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1840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779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413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63880"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940"/>
                        </a:spcBef>
                      </a:pPr>
                      <a:r>
                        <a:rPr sz="2000" spc="-10" dirty="0">
                          <a:latin typeface="Calibri Light"/>
                          <a:cs typeface="Calibri Light"/>
                        </a:rPr>
                        <a:t>СУМА</a:t>
                      </a:r>
                      <a:r>
                        <a:rPr sz="2000" spc="-10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spc="-10" dirty="0">
                          <a:latin typeface="Calibri Light"/>
                          <a:cs typeface="Calibri Light"/>
                        </a:rPr>
                        <a:t>ГАРАНТІЇ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11938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940"/>
                        </a:spcBef>
                      </a:pPr>
                      <a:r>
                        <a:rPr sz="2000" spc="-10" dirty="0">
                          <a:latin typeface="Calibri Light"/>
                          <a:cs typeface="Calibri Light"/>
                        </a:rPr>
                        <a:t>РОЗМІР</a:t>
                      </a:r>
                      <a:r>
                        <a:rPr sz="2000" spc="-7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spc="-10" dirty="0">
                          <a:latin typeface="Calibri Light"/>
                          <a:cs typeface="Calibri Light"/>
                        </a:rPr>
                        <a:t>КОМІСІЇ*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11938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07744">
                        <a:lnSpc>
                          <a:spcPct val="100000"/>
                        </a:lnSpc>
                        <a:spcBef>
                          <a:spcPts val="940"/>
                        </a:spcBef>
                      </a:pPr>
                      <a:r>
                        <a:rPr sz="2000" spc="-10" dirty="0">
                          <a:latin typeface="Calibri Light"/>
                          <a:cs typeface="Calibri Light"/>
                        </a:rPr>
                        <a:t>ПРИМІТКИ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11938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1475">
                <a:tc>
                  <a:txBody>
                    <a:bodyPr/>
                    <a:lstStyle/>
                    <a:p>
                      <a:pPr marL="9525">
                        <a:lnSpc>
                          <a:spcPct val="100000"/>
                        </a:lnSpc>
                        <a:spcBef>
                          <a:spcPts val="180"/>
                        </a:spcBef>
                      </a:pPr>
                      <a:r>
                        <a:rPr sz="2000" dirty="0">
                          <a:latin typeface="Calibri Light"/>
                          <a:cs typeface="Calibri Light"/>
                        </a:rPr>
                        <a:t>до</a:t>
                      </a:r>
                      <a:r>
                        <a:rPr sz="2000" spc="-2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dirty="0">
                          <a:latin typeface="Calibri Light"/>
                          <a:cs typeface="Calibri Light"/>
                        </a:rPr>
                        <a:t>10</a:t>
                      </a:r>
                      <a:r>
                        <a:rPr sz="2000" spc="-1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spc="-10" dirty="0">
                          <a:latin typeface="Calibri Light"/>
                          <a:cs typeface="Calibri Light"/>
                        </a:rPr>
                        <a:t>000,00грн.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2286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80"/>
                        </a:spcBef>
                      </a:pPr>
                      <a:r>
                        <a:rPr sz="2000" spc="-10" dirty="0">
                          <a:latin typeface="Calibri Light"/>
                          <a:cs typeface="Calibri Light"/>
                        </a:rPr>
                        <a:t>800,00грн.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2286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 marL="91440" marR="84455" algn="ctr">
                        <a:lnSpc>
                          <a:spcPct val="100000"/>
                        </a:lnSpc>
                        <a:spcBef>
                          <a:spcPts val="1810"/>
                        </a:spcBef>
                      </a:pPr>
                      <a:r>
                        <a:rPr sz="2000" dirty="0">
                          <a:latin typeface="Calibri Light"/>
                          <a:cs typeface="Calibri Light"/>
                        </a:rPr>
                        <a:t>Сплачується</a:t>
                      </a:r>
                      <a:r>
                        <a:rPr sz="2000" spc="-8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dirty="0">
                          <a:latin typeface="Calibri Light"/>
                          <a:cs typeface="Calibri Light"/>
                        </a:rPr>
                        <a:t>одноразово</a:t>
                      </a:r>
                      <a:r>
                        <a:rPr sz="2000" spc="-8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spc="-25" dirty="0">
                          <a:latin typeface="Calibri Light"/>
                          <a:cs typeface="Calibri Light"/>
                        </a:rPr>
                        <a:t>до </a:t>
                      </a:r>
                      <a:r>
                        <a:rPr sz="2000" dirty="0">
                          <a:latin typeface="Calibri Light"/>
                          <a:cs typeface="Calibri Light"/>
                        </a:rPr>
                        <a:t>моменту</a:t>
                      </a:r>
                      <a:r>
                        <a:rPr sz="2000" spc="-5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dirty="0">
                          <a:latin typeface="Calibri Light"/>
                          <a:cs typeface="Calibri Light"/>
                        </a:rPr>
                        <a:t>надання</a:t>
                      </a:r>
                      <a:r>
                        <a:rPr sz="2000" spc="-3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spc="-10" dirty="0">
                          <a:latin typeface="Calibri Light"/>
                          <a:cs typeface="Calibri Light"/>
                        </a:rPr>
                        <a:t>гарантії, </a:t>
                      </a:r>
                      <a:r>
                        <a:rPr sz="2000" dirty="0">
                          <a:latin typeface="Calibri Light"/>
                          <a:cs typeface="Calibri Light"/>
                        </a:rPr>
                        <a:t>без</a:t>
                      </a:r>
                      <a:r>
                        <a:rPr sz="2000" spc="-6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spc="-25" dirty="0">
                          <a:latin typeface="Calibri Light"/>
                          <a:cs typeface="Calibri Light"/>
                        </a:rPr>
                        <a:t>ПДВ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22987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55955">
                <a:tc>
                  <a:txBody>
                    <a:bodyPr/>
                    <a:lstStyle/>
                    <a:p>
                      <a:pPr marL="9525">
                        <a:lnSpc>
                          <a:spcPct val="100000"/>
                        </a:lnSpc>
                        <a:spcBef>
                          <a:spcPts val="1300"/>
                        </a:spcBef>
                      </a:pPr>
                      <a:r>
                        <a:rPr sz="2000" dirty="0">
                          <a:latin typeface="Calibri Light"/>
                          <a:cs typeface="Calibri Light"/>
                        </a:rPr>
                        <a:t>від</a:t>
                      </a:r>
                      <a:r>
                        <a:rPr sz="2000" spc="-2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dirty="0">
                          <a:latin typeface="Calibri Light"/>
                          <a:cs typeface="Calibri Light"/>
                        </a:rPr>
                        <a:t>10</a:t>
                      </a:r>
                      <a:r>
                        <a:rPr sz="2000" spc="-2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dirty="0">
                          <a:latin typeface="Calibri Light"/>
                          <a:cs typeface="Calibri Light"/>
                        </a:rPr>
                        <a:t>000,01грн.</a:t>
                      </a:r>
                      <a:r>
                        <a:rPr sz="2000" spc="-3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dirty="0">
                          <a:latin typeface="Calibri Light"/>
                          <a:cs typeface="Calibri Light"/>
                        </a:rPr>
                        <a:t>до</a:t>
                      </a:r>
                      <a:r>
                        <a:rPr sz="2000" spc="-3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dirty="0">
                          <a:latin typeface="Calibri Light"/>
                          <a:cs typeface="Calibri Light"/>
                        </a:rPr>
                        <a:t>60</a:t>
                      </a:r>
                      <a:r>
                        <a:rPr sz="2000" spc="-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spc="-10" dirty="0">
                          <a:latin typeface="Calibri Light"/>
                          <a:cs typeface="Calibri Light"/>
                        </a:rPr>
                        <a:t>000,00грн.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16510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300"/>
                        </a:spcBef>
                      </a:pPr>
                      <a:r>
                        <a:rPr sz="2000" dirty="0">
                          <a:latin typeface="Calibri Light"/>
                          <a:cs typeface="Calibri Light"/>
                        </a:rPr>
                        <a:t>1</a:t>
                      </a:r>
                      <a:r>
                        <a:rPr sz="2000" spc="-1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spc="-10" dirty="0">
                          <a:latin typeface="Calibri Light"/>
                          <a:cs typeface="Calibri Light"/>
                        </a:rPr>
                        <a:t>200,00грн.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16510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22987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300">
                <a:tc>
                  <a:txBody>
                    <a:bodyPr/>
                    <a:lstStyle/>
                    <a:p>
                      <a:pPr marL="9525">
                        <a:lnSpc>
                          <a:spcPct val="100000"/>
                        </a:lnSpc>
                        <a:spcBef>
                          <a:spcPts val="165"/>
                        </a:spcBef>
                      </a:pPr>
                      <a:r>
                        <a:rPr sz="2000" dirty="0">
                          <a:latin typeface="Calibri Light"/>
                          <a:cs typeface="Calibri Light"/>
                        </a:rPr>
                        <a:t>від</a:t>
                      </a:r>
                      <a:r>
                        <a:rPr sz="2000" spc="-2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dirty="0">
                          <a:latin typeface="Calibri Light"/>
                          <a:cs typeface="Calibri Light"/>
                        </a:rPr>
                        <a:t>60</a:t>
                      </a:r>
                      <a:r>
                        <a:rPr sz="2000" spc="-1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spc="-10" dirty="0">
                          <a:latin typeface="Calibri Light"/>
                          <a:cs typeface="Calibri Light"/>
                        </a:rPr>
                        <a:t>000,01грн.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2095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65"/>
                        </a:spcBef>
                      </a:pPr>
                      <a:r>
                        <a:rPr sz="2000" dirty="0">
                          <a:latin typeface="Calibri Light"/>
                          <a:cs typeface="Calibri Light"/>
                        </a:rPr>
                        <a:t>2%,</a:t>
                      </a:r>
                      <a:r>
                        <a:rPr sz="2000" spc="-1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dirty="0">
                          <a:latin typeface="Calibri Light"/>
                          <a:cs typeface="Calibri Light"/>
                        </a:rPr>
                        <a:t>мінімум</a:t>
                      </a:r>
                      <a:r>
                        <a:rPr sz="2000" spc="-3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dirty="0">
                          <a:latin typeface="Calibri Light"/>
                          <a:cs typeface="Calibri Light"/>
                        </a:rPr>
                        <a:t>1</a:t>
                      </a:r>
                      <a:r>
                        <a:rPr sz="2000" spc="-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spc="-10" dirty="0">
                          <a:latin typeface="Calibri Light"/>
                          <a:cs typeface="Calibri Light"/>
                        </a:rPr>
                        <a:t>400,00грн.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2095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22987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2" name="object 12"/>
          <p:cNvSpPr txBox="1"/>
          <p:nvPr/>
        </p:nvSpPr>
        <p:spPr>
          <a:xfrm>
            <a:off x="962660" y="7694498"/>
            <a:ext cx="10845165" cy="10013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825490" algn="l"/>
              </a:tabLst>
            </a:pPr>
            <a:r>
              <a:rPr sz="1800" dirty="0">
                <a:latin typeface="Calibri Light"/>
                <a:cs typeface="Calibri Light"/>
              </a:rPr>
              <a:t>Внесення</a:t>
            </a:r>
            <a:r>
              <a:rPr sz="1800" spc="320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змін</a:t>
            </a:r>
            <a:r>
              <a:rPr sz="1800" spc="335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до</a:t>
            </a:r>
            <a:r>
              <a:rPr sz="1800" spc="325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умов</a:t>
            </a:r>
            <a:r>
              <a:rPr sz="1800" spc="330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гарантії:</a:t>
            </a:r>
            <a:r>
              <a:rPr sz="1800" spc="325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500,00грн.</a:t>
            </a:r>
            <a:r>
              <a:rPr sz="1800" spc="335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(якщо</a:t>
            </a:r>
            <a:r>
              <a:rPr sz="1800" spc="330" dirty="0">
                <a:latin typeface="Calibri Light"/>
                <a:cs typeface="Calibri Light"/>
              </a:rPr>
              <a:t> </a:t>
            </a:r>
            <a:r>
              <a:rPr sz="1800" spc="-10" dirty="0">
                <a:latin typeface="Calibri Light"/>
                <a:cs typeface="Calibri Light"/>
              </a:rPr>
              <a:t>зміни</a:t>
            </a:r>
            <a:r>
              <a:rPr sz="1800" dirty="0">
                <a:latin typeface="Calibri Light"/>
                <a:cs typeface="Calibri Light"/>
              </a:rPr>
              <a:t>	не</a:t>
            </a:r>
            <a:r>
              <a:rPr sz="1800" spc="330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стосуються</a:t>
            </a:r>
            <a:r>
              <a:rPr sz="1800" spc="320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збільшення</a:t>
            </a:r>
            <a:r>
              <a:rPr sz="1800" spc="320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суми</a:t>
            </a:r>
            <a:r>
              <a:rPr sz="1800" spc="325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гарантії,</a:t>
            </a:r>
            <a:r>
              <a:rPr sz="1800" spc="325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в</a:t>
            </a:r>
            <a:r>
              <a:rPr sz="1800" spc="330" dirty="0">
                <a:latin typeface="Calibri Light"/>
                <a:cs typeface="Calibri Light"/>
              </a:rPr>
              <a:t> </a:t>
            </a:r>
            <a:r>
              <a:rPr sz="1800" spc="-10" dirty="0">
                <a:latin typeface="Calibri Light"/>
                <a:cs typeface="Calibri Light"/>
              </a:rPr>
              <a:t>такому</a:t>
            </a:r>
            <a:endParaRPr sz="1800">
              <a:latin typeface="Calibri Light"/>
              <a:cs typeface="Calibri Light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800" dirty="0">
                <a:latin typeface="Calibri Light"/>
                <a:cs typeface="Calibri Light"/>
              </a:rPr>
              <a:t>випадку</a:t>
            </a:r>
            <a:r>
              <a:rPr sz="1800" spc="-55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розмір</a:t>
            </a:r>
            <a:r>
              <a:rPr sz="1800" spc="-30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комісії</a:t>
            </a:r>
            <a:r>
              <a:rPr sz="1800" spc="-40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визначається</a:t>
            </a:r>
            <a:r>
              <a:rPr sz="1800" spc="-45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за</a:t>
            </a:r>
            <a:r>
              <a:rPr sz="1800" spc="-40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звичайним</a:t>
            </a:r>
            <a:r>
              <a:rPr sz="1800" spc="-30" dirty="0">
                <a:latin typeface="Calibri Light"/>
                <a:cs typeface="Calibri Light"/>
              </a:rPr>
              <a:t> </a:t>
            </a:r>
            <a:r>
              <a:rPr sz="1800" spc="-10" dirty="0">
                <a:latin typeface="Calibri Light"/>
                <a:cs typeface="Calibri Light"/>
              </a:rPr>
              <a:t>тарифом).</a:t>
            </a:r>
            <a:endParaRPr sz="1800">
              <a:latin typeface="Calibri Light"/>
              <a:cs typeface="Calibri Light"/>
            </a:endParaRPr>
          </a:p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sz="1800" i="1" dirty="0">
                <a:latin typeface="Calibri Light"/>
                <a:cs typeface="Calibri Light"/>
              </a:rPr>
              <a:t>*Остаточний</a:t>
            </a:r>
            <a:r>
              <a:rPr sz="1800" i="1" spc="-55" dirty="0">
                <a:latin typeface="Calibri Light"/>
                <a:cs typeface="Calibri Light"/>
              </a:rPr>
              <a:t> </a:t>
            </a:r>
            <a:r>
              <a:rPr sz="1800" i="1" dirty="0">
                <a:latin typeface="Calibri Light"/>
                <a:cs typeface="Calibri Light"/>
              </a:rPr>
              <a:t>розмір</a:t>
            </a:r>
            <a:r>
              <a:rPr sz="1800" i="1" spc="-30" dirty="0">
                <a:latin typeface="Calibri Light"/>
                <a:cs typeface="Calibri Light"/>
              </a:rPr>
              <a:t> </a:t>
            </a:r>
            <a:r>
              <a:rPr sz="1800" i="1" dirty="0">
                <a:latin typeface="Calibri Light"/>
                <a:cs typeface="Calibri Light"/>
              </a:rPr>
              <a:t>комісії</a:t>
            </a:r>
            <a:r>
              <a:rPr sz="1800" i="1" spc="-50" dirty="0">
                <a:latin typeface="Calibri Light"/>
                <a:cs typeface="Calibri Light"/>
              </a:rPr>
              <a:t> </a:t>
            </a:r>
            <a:r>
              <a:rPr sz="1800" i="1" dirty="0">
                <a:latin typeface="Calibri Light"/>
                <a:cs typeface="Calibri Light"/>
              </a:rPr>
              <a:t>буде</a:t>
            </a:r>
            <a:r>
              <a:rPr sz="1800" i="1" spc="-45" dirty="0">
                <a:latin typeface="Calibri Light"/>
                <a:cs typeface="Calibri Light"/>
              </a:rPr>
              <a:t> </a:t>
            </a:r>
            <a:r>
              <a:rPr sz="1800" i="1" dirty="0">
                <a:latin typeface="Calibri Light"/>
                <a:cs typeface="Calibri Light"/>
              </a:rPr>
              <a:t>встановлений</a:t>
            </a:r>
            <a:r>
              <a:rPr sz="1800" i="1" spc="-40" dirty="0">
                <a:latin typeface="Calibri Light"/>
                <a:cs typeface="Calibri Light"/>
              </a:rPr>
              <a:t> </a:t>
            </a:r>
            <a:r>
              <a:rPr sz="1800" i="1" dirty="0">
                <a:latin typeface="Calibri Light"/>
                <a:cs typeface="Calibri Light"/>
              </a:rPr>
              <a:t>згідно</a:t>
            </a:r>
            <a:r>
              <a:rPr sz="1800" i="1" spc="-50" dirty="0">
                <a:latin typeface="Calibri Light"/>
                <a:cs typeface="Calibri Light"/>
              </a:rPr>
              <a:t> </a:t>
            </a:r>
            <a:r>
              <a:rPr sz="1800" i="1" dirty="0">
                <a:latin typeface="Calibri Light"/>
                <a:cs typeface="Calibri Light"/>
              </a:rPr>
              <a:t>рішення</a:t>
            </a:r>
            <a:r>
              <a:rPr sz="1800" i="1" spc="-45" dirty="0">
                <a:latin typeface="Calibri Light"/>
                <a:cs typeface="Calibri Light"/>
              </a:rPr>
              <a:t> </a:t>
            </a:r>
            <a:r>
              <a:rPr sz="1800" i="1" spc="-10" dirty="0">
                <a:latin typeface="Calibri Light"/>
                <a:cs typeface="Calibri Light"/>
              </a:rPr>
              <a:t>Колегіального</a:t>
            </a:r>
            <a:r>
              <a:rPr sz="1800" i="1" spc="-45" dirty="0">
                <a:latin typeface="Calibri Light"/>
                <a:cs typeface="Calibri Light"/>
              </a:rPr>
              <a:t> </a:t>
            </a:r>
            <a:r>
              <a:rPr sz="1800" i="1" dirty="0">
                <a:latin typeface="Calibri Light"/>
                <a:cs typeface="Calibri Light"/>
              </a:rPr>
              <a:t>органу</a:t>
            </a:r>
            <a:r>
              <a:rPr sz="1800" i="1" spc="-45" dirty="0">
                <a:latin typeface="Calibri Light"/>
                <a:cs typeface="Calibri Light"/>
              </a:rPr>
              <a:t> </a:t>
            </a:r>
            <a:r>
              <a:rPr sz="1800" i="1" spc="-10" dirty="0">
                <a:latin typeface="Calibri Light"/>
                <a:cs typeface="Calibri Light"/>
              </a:rPr>
              <a:t>Банку.</a:t>
            </a:r>
            <a:endParaRPr sz="1800">
              <a:latin typeface="Calibri Light"/>
              <a:cs typeface="Calibri Light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325910" y="2004441"/>
            <a:ext cx="3395825" cy="7589443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3467227" y="9870261"/>
            <a:ext cx="11340465" cy="0"/>
          </a:xfrm>
          <a:custGeom>
            <a:avLst/>
            <a:gdLst/>
            <a:ahLst/>
            <a:cxnLst/>
            <a:rect l="l" t="t" r="r" b="b"/>
            <a:pathLst>
              <a:path w="11340465">
                <a:moveTo>
                  <a:pt x="0" y="0"/>
                </a:moveTo>
                <a:lnTo>
                  <a:pt x="11339957" y="0"/>
                </a:lnTo>
              </a:path>
            </a:pathLst>
          </a:custGeom>
          <a:ln w="9525">
            <a:solidFill>
              <a:srgbClr val="28466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486251" y="9870261"/>
            <a:ext cx="1403985" cy="0"/>
          </a:xfrm>
          <a:custGeom>
            <a:avLst/>
            <a:gdLst/>
            <a:ahLst/>
            <a:cxnLst/>
            <a:rect l="l" t="t" r="r" b="b"/>
            <a:pathLst>
              <a:path w="1403984">
                <a:moveTo>
                  <a:pt x="0" y="0"/>
                </a:moveTo>
                <a:lnTo>
                  <a:pt x="1403984" y="0"/>
                </a:lnTo>
              </a:path>
            </a:pathLst>
          </a:custGeom>
          <a:ln w="9525">
            <a:solidFill>
              <a:srgbClr val="28466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464997" y="400934"/>
            <a:ext cx="1903292" cy="449151"/>
          </a:xfrm>
          <a:prstGeom prst="rect">
            <a:avLst/>
          </a:prstGeom>
        </p:spPr>
      </p:pic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4052550" algn="l"/>
              </a:tabLst>
            </a:pPr>
            <a:r>
              <a:rPr spc="-204" dirty="0"/>
              <a:t> </a:t>
            </a:r>
            <a:r>
              <a:rPr spc="-25" dirty="0"/>
              <a:t>ГАРАНТІЯ</a:t>
            </a:r>
            <a:r>
              <a:rPr spc="-160" dirty="0"/>
              <a:t> </a:t>
            </a:r>
            <a:r>
              <a:rPr spc="-40" dirty="0"/>
              <a:t>ЗАБЕЗПЕЧЕННЯ</a:t>
            </a:r>
            <a:r>
              <a:rPr spc="-150" dirty="0"/>
              <a:t> </a:t>
            </a:r>
            <a:r>
              <a:rPr spc="-35" dirty="0"/>
              <a:t>ВИКОНАННЯ</a:t>
            </a:r>
            <a:r>
              <a:rPr spc="-155" dirty="0"/>
              <a:t> </a:t>
            </a:r>
            <a:r>
              <a:rPr dirty="0"/>
              <a:t>УМОВ</a:t>
            </a:r>
            <a:r>
              <a:rPr spc="-155" dirty="0"/>
              <a:t> </a:t>
            </a:r>
            <a:r>
              <a:rPr spc="-10" dirty="0"/>
              <a:t>ДОГОВОРУ</a:t>
            </a:r>
            <a:r>
              <a:rPr dirty="0"/>
              <a:t>	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99136" y="9529297"/>
            <a:ext cx="629920" cy="533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195"/>
              </a:lnSpc>
            </a:pPr>
            <a:r>
              <a:rPr sz="4000" spc="-25" dirty="0">
                <a:solidFill>
                  <a:srgbClr val="7E7E7E"/>
                </a:solidFill>
                <a:latin typeface="Lucida Console"/>
                <a:cs typeface="Lucida Console"/>
              </a:rPr>
              <a:t>04</a:t>
            </a:r>
            <a:endParaRPr sz="4000">
              <a:latin typeface="Lucida Console"/>
              <a:cs typeface="Lucida Console"/>
            </a:endParaRPr>
          </a:p>
        </p:txBody>
      </p:sp>
      <p:sp>
        <p:nvSpPr>
          <p:cNvPr id="13" name="object 13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35"/>
              </a:lnSpc>
            </a:pPr>
            <a:r>
              <a:rPr dirty="0"/>
              <a:t>ТВОРИМО</a:t>
            </a:r>
            <a:r>
              <a:rPr spc="-65" dirty="0"/>
              <a:t> </a:t>
            </a:r>
            <a:r>
              <a:rPr dirty="0"/>
              <a:t>МАЙБУТНЄ</a:t>
            </a:r>
            <a:r>
              <a:rPr spc="-60" dirty="0"/>
              <a:t> </a:t>
            </a:r>
            <a:r>
              <a:rPr spc="-10" dirty="0"/>
              <a:t>РАЗОМ!</a:t>
            </a:r>
          </a:p>
        </p:txBody>
      </p:sp>
      <p:sp>
        <p:nvSpPr>
          <p:cNvPr id="14" name="object 14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35"/>
              </a:lnSpc>
            </a:pPr>
            <a:r>
              <a:rPr spc="-10" dirty="0"/>
              <a:t>ukrcapital.com.ua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012342" y="1588770"/>
            <a:ext cx="16253460" cy="38315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25" dirty="0">
                <a:solidFill>
                  <a:srgbClr val="252525"/>
                </a:solidFill>
                <a:latin typeface="Calibri Light"/>
                <a:cs typeface="Calibri Light"/>
              </a:rPr>
              <a:t>ЗОБОВ’ЯЗАННЯ</a:t>
            </a:r>
            <a:r>
              <a:rPr sz="2000" spc="-7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БАНКУ</a:t>
            </a:r>
            <a:r>
              <a:rPr sz="2000" spc="-6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25" dirty="0">
                <a:solidFill>
                  <a:srgbClr val="252525"/>
                </a:solidFill>
                <a:latin typeface="Calibri Light"/>
                <a:cs typeface="Calibri Light"/>
              </a:rPr>
              <a:t>ВИПЛАТИТИ</a:t>
            </a:r>
            <a:r>
              <a:rPr sz="2000" spc="-6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25" dirty="0">
                <a:solidFill>
                  <a:srgbClr val="252525"/>
                </a:solidFill>
                <a:latin typeface="Calibri Light"/>
                <a:cs typeface="Calibri Light"/>
              </a:rPr>
              <a:t>БЕНЕФІЦІАРУ</a:t>
            </a:r>
            <a:r>
              <a:rPr sz="2000" spc="-7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обумовлену</a:t>
            </a:r>
            <a:r>
              <a:rPr sz="2000" spc="-3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суму</a:t>
            </a:r>
            <a:r>
              <a:rPr sz="2000" spc="-2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у</a:t>
            </a:r>
            <a:r>
              <a:rPr sz="2000" spc="-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разі</a:t>
            </a:r>
            <a:r>
              <a:rPr sz="2000" spc="-4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невиконання</a:t>
            </a:r>
            <a:r>
              <a:rPr sz="2000" spc="-2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Принципалом</a:t>
            </a:r>
            <a:r>
              <a:rPr sz="2000" spc="-5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своїх</a:t>
            </a:r>
            <a:r>
              <a:rPr sz="2000" spc="-1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зобов’язань</a:t>
            </a:r>
            <a:r>
              <a:rPr sz="2000" spc="-6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за</a:t>
            </a:r>
            <a:r>
              <a:rPr sz="2000" spc="-2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договором.</a:t>
            </a:r>
            <a:endParaRPr sz="2000">
              <a:latin typeface="Calibri Light"/>
              <a:cs typeface="Calibri Light"/>
            </a:endParaRPr>
          </a:p>
          <a:p>
            <a:pPr>
              <a:lnSpc>
                <a:spcPct val="100000"/>
              </a:lnSpc>
            </a:pPr>
            <a:endParaRPr sz="2000">
              <a:latin typeface="Calibri Light"/>
              <a:cs typeface="Calibri Light"/>
            </a:endParaRPr>
          </a:p>
          <a:p>
            <a:pPr>
              <a:lnSpc>
                <a:spcPct val="100000"/>
              </a:lnSpc>
              <a:spcBef>
                <a:spcPts val="305"/>
              </a:spcBef>
            </a:pPr>
            <a:endParaRPr sz="2000">
              <a:latin typeface="Calibri Light"/>
              <a:cs typeface="Calibri Light"/>
            </a:endParaRPr>
          </a:p>
          <a:p>
            <a:pPr marL="4794250">
              <a:lnSpc>
                <a:spcPct val="100000"/>
              </a:lnSpc>
            </a:pP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ЗАБЕЗПЕЧЕННЯ:</a:t>
            </a:r>
            <a:endParaRPr sz="2000">
              <a:latin typeface="Calibri Light"/>
              <a:cs typeface="Calibri Light"/>
            </a:endParaRPr>
          </a:p>
          <a:p>
            <a:pPr marL="5142865" indent="-342900">
              <a:lnSpc>
                <a:spcPct val="100000"/>
              </a:lnSpc>
              <a:spcBef>
                <a:spcPts val="860"/>
              </a:spcBef>
              <a:buFont typeface="Wingdings"/>
              <a:buChar char=""/>
              <a:tabLst>
                <a:tab pos="5142865" algn="l"/>
              </a:tabLst>
            </a:pP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без</a:t>
            </a:r>
            <a:r>
              <a:rPr sz="2000" spc="-6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забезпечення</a:t>
            </a:r>
            <a:r>
              <a:rPr sz="2000" spc="-6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(бланково),</a:t>
            </a:r>
            <a:endParaRPr sz="2000">
              <a:latin typeface="Calibri Light"/>
              <a:cs typeface="Calibri Light"/>
            </a:endParaRPr>
          </a:p>
          <a:p>
            <a:pPr marL="5142865" indent="-342900">
              <a:lnSpc>
                <a:spcPct val="100000"/>
              </a:lnSpc>
              <a:buFont typeface="Wingdings"/>
              <a:buChar char=""/>
              <a:tabLst>
                <a:tab pos="5142865" algn="l"/>
              </a:tabLst>
            </a:pP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фінансове</a:t>
            </a:r>
            <a:r>
              <a:rPr sz="2000" spc="-5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забезпечення</a:t>
            </a:r>
            <a:r>
              <a:rPr sz="2000" spc="-5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(грошове</a:t>
            </a:r>
            <a:r>
              <a:rPr sz="2000" spc="-6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покриття</a:t>
            </a:r>
            <a:r>
              <a:rPr sz="2000" spc="-5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-</a:t>
            </a:r>
            <a:r>
              <a:rPr sz="2000" spc="-2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рахунок</a:t>
            </a:r>
            <a:r>
              <a:rPr sz="2000" spc="-5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2932),</a:t>
            </a:r>
            <a:endParaRPr sz="2000">
              <a:latin typeface="Calibri Light"/>
              <a:cs typeface="Calibri Light"/>
            </a:endParaRPr>
          </a:p>
          <a:p>
            <a:pPr marL="5142865" marR="5080" indent="-342900">
              <a:lnSpc>
                <a:spcPct val="100000"/>
              </a:lnSpc>
              <a:buFont typeface="Wingdings"/>
              <a:buChar char=""/>
              <a:tabLst>
                <a:tab pos="5142865" algn="l"/>
              </a:tabLst>
            </a:pP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фінансове</a:t>
            </a:r>
            <a:r>
              <a:rPr sz="2000" spc="16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забезпечення</a:t>
            </a:r>
            <a:r>
              <a:rPr sz="2000" spc="18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у</a:t>
            </a:r>
            <a:r>
              <a:rPr sz="2000" spc="16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вигляді</a:t>
            </a:r>
            <a:r>
              <a:rPr sz="2000" spc="16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застави</a:t>
            </a:r>
            <a:r>
              <a:rPr sz="2000" spc="16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майнових</a:t>
            </a:r>
            <a:r>
              <a:rPr sz="2000" spc="15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прав</a:t>
            </a:r>
            <a:r>
              <a:rPr sz="2000" spc="16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вимоги</a:t>
            </a:r>
            <a:r>
              <a:rPr sz="2000" spc="16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на</a:t>
            </a:r>
            <a:r>
              <a:rPr sz="2000" spc="15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грошові</a:t>
            </a:r>
            <a:r>
              <a:rPr sz="2000" spc="15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кошти,</a:t>
            </a:r>
            <a:r>
              <a:rPr sz="2000" spc="16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які</a:t>
            </a:r>
            <a:r>
              <a:rPr sz="2000" spc="16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розміщені</a:t>
            </a:r>
            <a:r>
              <a:rPr sz="2000" spc="17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25" dirty="0">
                <a:solidFill>
                  <a:srgbClr val="252525"/>
                </a:solidFill>
                <a:latin typeface="Calibri Light"/>
                <a:cs typeface="Calibri Light"/>
              </a:rPr>
              <a:t>на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депозитному</a:t>
            </a:r>
            <a:r>
              <a:rPr sz="2000" spc="-6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рахунку</a:t>
            </a:r>
            <a:r>
              <a:rPr sz="2000" spc="-4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в</a:t>
            </a:r>
            <a:r>
              <a:rPr sz="2000" spc="-3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Банку,</a:t>
            </a:r>
            <a:endParaRPr sz="2000">
              <a:latin typeface="Calibri Light"/>
              <a:cs typeface="Calibri Light"/>
            </a:endParaRPr>
          </a:p>
          <a:p>
            <a:pPr marL="5142865" indent="-342900">
              <a:lnSpc>
                <a:spcPct val="100000"/>
              </a:lnSpc>
              <a:buFont typeface="Wingdings"/>
              <a:buChar char=""/>
              <a:tabLst>
                <a:tab pos="5142865" algn="l"/>
              </a:tabLst>
            </a:pP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фінансова</a:t>
            </a:r>
            <a:r>
              <a:rPr sz="2000" spc="-6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порука</a:t>
            </a:r>
            <a:r>
              <a:rPr sz="2000" spc="-6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директора</a:t>
            </a:r>
            <a:r>
              <a:rPr sz="2000" spc="-7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/кінцевого</a:t>
            </a:r>
            <a:r>
              <a:rPr sz="2000" spc="-5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бенефіціарного</a:t>
            </a:r>
            <a:r>
              <a:rPr sz="2000" spc="-6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власника,</a:t>
            </a:r>
            <a:endParaRPr sz="2000">
              <a:latin typeface="Calibri Light"/>
              <a:cs typeface="Calibri Light"/>
            </a:endParaRPr>
          </a:p>
          <a:p>
            <a:pPr marL="5142865" indent="-342900">
              <a:lnSpc>
                <a:spcPct val="100000"/>
              </a:lnSpc>
              <a:spcBef>
                <a:spcPts val="10"/>
              </a:spcBef>
              <a:buFont typeface="Wingdings"/>
              <a:buChar char=""/>
              <a:tabLst>
                <a:tab pos="5142865" algn="l"/>
              </a:tabLst>
            </a:pP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інше</a:t>
            </a:r>
            <a:r>
              <a:rPr sz="2000" spc="-2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прийнятне</a:t>
            </a:r>
            <a:r>
              <a:rPr sz="2000" spc="-4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для</a:t>
            </a:r>
            <a:r>
              <a:rPr sz="2000" spc="-3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Банку</a:t>
            </a:r>
            <a:r>
              <a:rPr sz="2000" spc="-3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забезпечення.</a:t>
            </a:r>
            <a:endParaRPr sz="2000">
              <a:latin typeface="Calibri Light"/>
              <a:cs typeface="Calibri Light"/>
            </a:endParaRPr>
          </a:p>
          <a:p>
            <a:pPr marL="4798060">
              <a:lnSpc>
                <a:spcPct val="100000"/>
              </a:lnSpc>
              <a:spcBef>
                <a:spcPts val="2305"/>
              </a:spcBef>
            </a:pP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ТАРИФ:</a:t>
            </a:r>
            <a:endParaRPr sz="2000">
              <a:latin typeface="Calibri Light"/>
              <a:cs typeface="Calibri Light"/>
            </a:endParaRPr>
          </a:p>
        </p:txBody>
      </p:sp>
      <p:graphicFrame>
        <p:nvGraphicFramePr>
          <p:cNvPr id="8" name="object 8"/>
          <p:cNvGraphicFramePr>
            <a:graphicFrameLocks noGrp="1"/>
          </p:cNvGraphicFramePr>
          <p:nvPr/>
        </p:nvGraphicFramePr>
        <p:xfrm>
          <a:off x="5717222" y="5482272"/>
          <a:ext cx="11624310" cy="15246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419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855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191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205"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2000" spc="-10" dirty="0">
                          <a:latin typeface="Calibri Light"/>
                          <a:cs typeface="Calibri Light"/>
                        </a:rPr>
                        <a:t>СУМА</a:t>
                      </a:r>
                      <a:r>
                        <a:rPr sz="2000" spc="-10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spc="-10" dirty="0">
                          <a:latin typeface="Calibri Light"/>
                          <a:cs typeface="Calibri Light"/>
                        </a:rPr>
                        <a:t>ГАРАНТІЇ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8572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2000" spc="-10" dirty="0">
                          <a:latin typeface="Calibri Light"/>
                          <a:cs typeface="Calibri Light"/>
                        </a:rPr>
                        <a:t>РОЗМІР</a:t>
                      </a:r>
                      <a:r>
                        <a:rPr sz="2000" spc="-7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spc="-10" dirty="0">
                          <a:latin typeface="Calibri Light"/>
                          <a:cs typeface="Calibri Light"/>
                        </a:rPr>
                        <a:t>КОМІСІЇ*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8572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96010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2000" spc="-10" dirty="0">
                          <a:latin typeface="Calibri Light"/>
                          <a:cs typeface="Calibri Light"/>
                        </a:rPr>
                        <a:t>ПРИМІТКИ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8572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1475">
                <a:tc>
                  <a:txBody>
                    <a:bodyPr/>
                    <a:lstStyle/>
                    <a:p>
                      <a:pPr marL="9525">
                        <a:lnSpc>
                          <a:spcPct val="100000"/>
                        </a:lnSpc>
                        <a:spcBef>
                          <a:spcPts val="180"/>
                        </a:spcBef>
                      </a:pPr>
                      <a:r>
                        <a:rPr sz="2000" dirty="0">
                          <a:latin typeface="Calibri Light"/>
                          <a:cs typeface="Calibri Light"/>
                        </a:rPr>
                        <a:t>до</a:t>
                      </a:r>
                      <a:r>
                        <a:rPr sz="2000" spc="-1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dirty="0">
                          <a:latin typeface="Calibri Light"/>
                          <a:cs typeface="Calibri Light"/>
                        </a:rPr>
                        <a:t>50</a:t>
                      </a:r>
                      <a:r>
                        <a:rPr sz="2000" spc="-1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spc="-10" dirty="0">
                          <a:latin typeface="Calibri Light"/>
                          <a:cs typeface="Calibri Light"/>
                        </a:rPr>
                        <a:t>000,00грн.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2286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80"/>
                        </a:spcBef>
                      </a:pPr>
                      <a:r>
                        <a:rPr sz="2000" dirty="0">
                          <a:latin typeface="Calibri Light"/>
                          <a:cs typeface="Calibri Light"/>
                        </a:rPr>
                        <a:t>1</a:t>
                      </a:r>
                      <a:r>
                        <a:rPr sz="2000" spc="-10" dirty="0">
                          <a:latin typeface="Calibri Light"/>
                          <a:cs typeface="Calibri Light"/>
                        </a:rPr>
                        <a:t> 200,00грн.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2286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181610" marR="171450" algn="ctr">
                        <a:lnSpc>
                          <a:spcPct val="100000"/>
                        </a:lnSpc>
                        <a:spcBef>
                          <a:spcPts val="365"/>
                        </a:spcBef>
                      </a:pPr>
                      <a:r>
                        <a:rPr sz="2000" dirty="0">
                          <a:latin typeface="Calibri Light"/>
                          <a:cs typeface="Calibri Light"/>
                        </a:rPr>
                        <a:t>Сплачується</a:t>
                      </a:r>
                      <a:r>
                        <a:rPr sz="2000" spc="-8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dirty="0">
                          <a:latin typeface="Calibri Light"/>
                          <a:cs typeface="Calibri Light"/>
                        </a:rPr>
                        <a:t>одноразово</a:t>
                      </a:r>
                      <a:r>
                        <a:rPr sz="2000" spc="-8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spc="-25" dirty="0">
                          <a:latin typeface="Calibri Light"/>
                          <a:cs typeface="Calibri Light"/>
                        </a:rPr>
                        <a:t>до </a:t>
                      </a:r>
                      <a:r>
                        <a:rPr sz="2000" dirty="0">
                          <a:latin typeface="Calibri Light"/>
                          <a:cs typeface="Calibri Light"/>
                        </a:rPr>
                        <a:t>моменту</a:t>
                      </a:r>
                      <a:r>
                        <a:rPr sz="2000" spc="-5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dirty="0">
                          <a:latin typeface="Calibri Light"/>
                          <a:cs typeface="Calibri Light"/>
                        </a:rPr>
                        <a:t>надання</a:t>
                      </a:r>
                      <a:r>
                        <a:rPr sz="2000" spc="-3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spc="-10" dirty="0">
                          <a:latin typeface="Calibri Light"/>
                          <a:cs typeface="Calibri Light"/>
                        </a:rPr>
                        <a:t>гарантії, </a:t>
                      </a:r>
                      <a:r>
                        <a:rPr sz="2000" dirty="0">
                          <a:latin typeface="Calibri Light"/>
                          <a:cs typeface="Calibri Light"/>
                        </a:rPr>
                        <a:t>без</a:t>
                      </a:r>
                      <a:r>
                        <a:rPr sz="2000" spc="-6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spc="-25" dirty="0">
                          <a:latin typeface="Calibri Light"/>
                          <a:cs typeface="Calibri Light"/>
                        </a:rPr>
                        <a:t>ПДВ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4635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55955">
                <a:tc>
                  <a:txBody>
                    <a:bodyPr/>
                    <a:lstStyle/>
                    <a:p>
                      <a:pPr marL="9525">
                        <a:lnSpc>
                          <a:spcPct val="100000"/>
                        </a:lnSpc>
                        <a:spcBef>
                          <a:spcPts val="1300"/>
                        </a:spcBef>
                      </a:pPr>
                      <a:r>
                        <a:rPr sz="2000" dirty="0">
                          <a:latin typeface="Calibri Light"/>
                          <a:cs typeface="Calibri Light"/>
                        </a:rPr>
                        <a:t>від</a:t>
                      </a:r>
                      <a:r>
                        <a:rPr sz="2000" spc="-2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dirty="0">
                          <a:latin typeface="Calibri Light"/>
                          <a:cs typeface="Calibri Light"/>
                        </a:rPr>
                        <a:t>50</a:t>
                      </a:r>
                      <a:r>
                        <a:rPr sz="2000" spc="-2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spc="-10" dirty="0">
                          <a:latin typeface="Calibri Light"/>
                          <a:cs typeface="Calibri Light"/>
                        </a:rPr>
                        <a:t>000,01грн.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16510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300"/>
                        </a:spcBef>
                      </a:pPr>
                      <a:r>
                        <a:rPr sz="2000" dirty="0">
                          <a:latin typeface="Calibri Light"/>
                          <a:cs typeface="Calibri Light"/>
                        </a:rPr>
                        <a:t>2,5%</a:t>
                      </a:r>
                      <a:r>
                        <a:rPr sz="2000" spc="-3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dirty="0">
                          <a:latin typeface="Calibri Light"/>
                          <a:cs typeface="Calibri Light"/>
                        </a:rPr>
                        <a:t>,</a:t>
                      </a:r>
                      <a:r>
                        <a:rPr sz="2000" spc="-1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dirty="0">
                          <a:latin typeface="Calibri Light"/>
                          <a:cs typeface="Calibri Light"/>
                        </a:rPr>
                        <a:t>мінімум</a:t>
                      </a:r>
                      <a:r>
                        <a:rPr sz="2000" spc="-3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dirty="0">
                          <a:latin typeface="Calibri Light"/>
                          <a:cs typeface="Calibri Light"/>
                        </a:rPr>
                        <a:t>1</a:t>
                      </a:r>
                      <a:r>
                        <a:rPr sz="2000" spc="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spc="-10" dirty="0">
                          <a:latin typeface="Calibri Light"/>
                          <a:cs typeface="Calibri Light"/>
                        </a:rPr>
                        <a:t>500,00грн.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16510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4635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9" name="object 9"/>
          <p:cNvSpPr txBox="1"/>
          <p:nvPr/>
        </p:nvSpPr>
        <p:spPr>
          <a:xfrm>
            <a:off x="5714491" y="7295463"/>
            <a:ext cx="5582285" cy="5753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Calibri Light"/>
                <a:cs typeface="Calibri Light"/>
              </a:rPr>
              <a:t>Внесення</a:t>
            </a:r>
            <a:r>
              <a:rPr sz="1800" spc="235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змін</a:t>
            </a:r>
            <a:r>
              <a:rPr sz="1800" spc="265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до</a:t>
            </a:r>
            <a:r>
              <a:rPr sz="1800" spc="240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умов</a:t>
            </a:r>
            <a:r>
              <a:rPr sz="1800" spc="260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гарантії:</a:t>
            </a:r>
            <a:r>
              <a:rPr sz="1800" spc="250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500,00грн.</a:t>
            </a:r>
            <a:r>
              <a:rPr sz="1800" spc="250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(якщо</a:t>
            </a:r>
            <a:r>
              <a:rPr sz="1800" spc="240" dirty="0">
                <a:latin typeface="Calibri Light"/>
                <a:cs typeface="Calibri Light"/>
              </a:rPr>
              <a:t> </a:t>
            </a:r>
            <a:r>
              <a:rPr sz="1800" spc="-10" dirty="0">
                <a:latin typeface="Calibri Light"/>
                <a:cs typeface="Calibri Light"/>
              </a:rPr>
              <a:t>зміни</a:t>
            </a:r>
            <a:endParaRPr sz="1800">
              <a:latin typeface="Calibri Light"/>
              <a:cs typeface="Calibri Light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800" dirty="0">
                <a:latin typeface="Calibri Light"/>
                <a:cs typeface="Calibri Light"/>
              </a:rPr>
              <a:t>розмір</a:t>
            </a:r>
            <a:r>
              <a:rPr sz="1800" spc="-25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комісії</a:t>
            </a:r>
            <a:r>
              <a:rPr sz="1800" spc="-50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визначається</a:t>
            </a:r>
            <a:r>
              <a:rPr sz="1800" spc="-50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за</a:t>
            </a:r>
            <a:r>
              <a:rPr sz="1800" spc="-40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звичайним</a:t>
            </a:r>
            <a:r>
              <a:rPr sz="1800" spc="-30" dirty="0">
                <a:latin typeface="Calibri Light"/>
                <a:cs typeface="Calibri Light"/>
              </a:rPr>
              <a:t> </a:t>
            </a:r>
            <a:r>
              <a:rPr sz="1800" spc="-10" dirty="0">
                <a:latin typeface="Calibri Light"/>
                <a:cs typeface="Calibri Light"/>
              </a:rPr>
              <a:t>тарифом).</a:t>
            </a:r>
            <a:endParaRPr sz="1800">
              <a:latin typeface="Calibri Light"/>
              <a:cs typeface="Calibri Light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1448033" y="7295463"/>
            <a:ext cx="584898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Calibri Light"/>
                <a:cs typeface="Calibri Light"/>
              </a:rPr>
              <a:t>не</a:t>
            </a:r>
            <a:r>
              <a:rPr sz="1800" spc="260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стосуються</a:t>
            </a:r>
            <a:r>
              <a:rPr sz="1800" spc="254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збільшення</a:t>
            </a:r>
            <a:r>
              <a:rPr sz="1800" spc="245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суми</a:t>
            </a:r>
            <a:r>
              <a:rPr sz="1800" spc="254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гарантії,</a:t>
            </a:r>
            <a:r>
              <a:rPr sz="1800" spc="254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в</a:t>
            </a:r>
            <a:r>
              <a:rPr sz="1800" spc="254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такому</a:t>
            </a:r>
            <a:r>
              <a:rPr sz="1800" spc="265" dirty="0">
                <a:latin typeface="Calibri Light"/>
                <a:cs typeface="Calibri Light"/>
              </a:rPr>
              <a:t> </a:t>
            </a:r>
            <a:r>
              <a:rPr sz="1800" spc="-10" dirty="0">
                <a:latin typeface="Calibri Light"/>
                <a:cs typeface="Calibri Light"/>
              </a:rPr>
              <a:t>випадку</a:t>
            </a:r>
            <a:endParaRPr sz="1800">
              <a:latin typeface="Calibri Light"/>
              <a:cs typeface="Calibri Light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714491" y="7997190"/>
            <a:ext cx="906335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i="1" dirty="0">
                <a:latin typeface="Calibri Light"/>
                <a:cs typeface="Calibri Light"/>
              </a:rPr>
              <a:t>*Остаточний</a:t>
            </a:r>
            <a:r>
              <a:rPr sz="1800" i="1" spc="-60" dirty="0">
                <a:latin typeface="Calibri Light"/>
                <a:cs typeface="Calibri Light"/>
              </a:rPr>
              <a:t> </a:t>
            </a:r>
            <a:r>
              <a:rPr sz="1800" i="1" dirty="0">
                <a:latin typeface="Calibri Light"/>
                <a:cs typeface="Calibri Light"/>
              </a:rPr>
              <a:t>розмір</a:t>
            </a:r>
            <a:r>
              <a:rPr sz="1800" i="1" spc="-30" dirty="0">
                <a:latin typeface="Calibri Light"/>
                <a:cs typeface="Calibri Light"/>
              </a:rPr>
              <a:t> </a:t>
            </a:r>
            <a:r>
              <a:rPr sz="1800" i="1" dirty="0">
                <a:latin typeface="Calibri Light"/>
                <a:cs typeface="Calibri Light"/>
              </a:rPr>
              <a:t>комісії</a:t>
            </a:r>
            <a:r>
              <a:rPr sz="1800" i="1" spc="-50" dirty="0">
                <a:latin typeface="Calibri Light"/>
                <a:cs typeface="Calibri Light"/>
              </a:rPr>
              <a:t> </a:t>
            </a:r>
            <a:r>
              <a:rPr sz="1800" i="1" dirty="0">
                <a:latin typeface="Calibri Light"/>
                <a:cs typeface="Calibri Light"/>
              </a:rPr>
              <a:t>буде</a:t>
            </a:r>
            <a:r>
              <a:rPr sz="1800" i="1" spc="-45" dirty="0">
                <a:latin typeface="Calibri Light"/>
                <a:cs typeface="Calibri Light"/>
              </a:rPr>
              <a:t> </a:t>
            </a:r>
            <a:r>
              <a:rPr sz="1800" i="1" dirty="0">
                <a:latin typeface="Calibri Light"/>
                <a:cs typeface="Calibri Light"/>
              </a:rPr>
              <a:t>встановлений</a:t>
            </a:r>
            <a:r>
              <a:rPr sz="1800" i="1" spc="-40" dirty="0">
                <a:latin typeface="Calibri Light"/>
                <a:cs typeface="Calibri Light"/>
              </a:rPr>
              <a:t> </a:t>
            </a:r>
            <a:r>
              <a:rPr sz="1800" i="1" dirty="0">
                <a:latin typeface="Calibri Light"/>
                <a:cs typeface="Calibri Light"/>
              </a:rPr>
              <a:t>згідно</a:t>
            </a:r>
            <a:r>
              <a:rPr sz="1800" i="1" spc="-45" dirty="0">
                <a:latin typeface="Calibri Light"/>
                <a:cs typeface="Calibri Light"/>
              </a:rPr>
              <a:t> </a:t>
            </a:r>
            <a:r>
              <a:rPr sz="1800" i="1" dirty="0">
                <a:latin typeface="Calibri Light"/>
                <a:cs typeface="Calibri Light"/>
              </a:rPr>
              <a:t>рішення</a:t>
            </a:r>
            <a:r>
              <a:rPr sz="1800" i="1" spc="-50" dirty="0">
                <a:latin typeface="Calibri Light"/>
                <a:cs typeface="Calibri Light"/>
              </a:rPr>
              <a:t> </a:t>
            </a:r>
            <a:r>
              <a:rPr sz="1800" i="1" spc="-10" dirty="0">
                <a:latin typeface="Calibri Light"/>
                <a:cs typeface="Calibri Light"/>
              </a:rPr>
              <a:t>Колегіального</a:t>
            </a:r>
            <a:r>
              <a:rPr sz="1800" i="1" spc="-45" dirty="0">
                <a:latin typeface="Calibri Light"/>
                <a:cs typeface="Calibri Light"/>
              </a:rPr>
              <a:t> </a:t>
            </a:r>
            <a:r>
              <a:rPr sz="1800" i="1" dirty="0">
                <a:latin typeface="Calibri Light"/>
                <a:cs typeface="Calibri Light"/>
              </a:rPr>
              <a:t>органу</a:t>
            </a:r>
            <a:r>
              <a:rPr sz="1800" i="1" spc="-45" dirty="0">
                <a:latin typeface="Calibri Light"/>
                <a:cs typeface="Calibri Light"/>
              </a:rPr>
              <a:t> </a:t>
            </a:r>
            <a:r>
              <a:rPr sz="1800" i="1" spc="-10" dirty="0">
                <a:latin typeface="Calibri Light"/>
                <a:cs typeface="Calibri Light"/>
              </a:rPr>
              <a:t>Банку.</a:t>
            </a:r>
            <a:endParaRPr sz="1800">
              <a:latin typeface="Calibri Light"/>
              <a:cs typeface="Calibri Ligh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035775" y="2583251"/>
            <a:ext cx="7252224" cy="7010633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3467227" y="9870261"/>
            <a:ext cx="11340465" cy="0"/>
          </a:xfrm>
          <a:custGeom>
            <a:avLst/>
            <a:gdLst/>
            <a:ahLst/>
            <a:cxnLst/>
            <a:rect l="l" t="t" r="r" b="b"/>
            <a:pathLst>
              <a:path w="11340465">
                <a:moveTo>
                  <a:pt x="0" y="0"/>
                </a:moveTo>
                <a:lnTo>
                  <a:pt x="11339957" y="0"/>
                </a:lnTo>
              </a:path>
            </a:pathLst>
          </a:custGeom>
          <a:ln w="9525">
            <a:solidFill>
              <a:srgbClr val="28466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486251" y="9870261"/>
            <a:ext cx="1403985" cy="0"/>
          </a:xfrm>
          <a:custGeom>
            <a:avLst/>
            <a:gdLst/>
            <a:ahLst/>
            <a:cxnLst/>
            <a:rect l="l" t="t" r="r" b="b"/>
            <a:pathLst>
              <a:path w="1403984">
                <a:moveTo>
                  <a:pt x="0" y="0"/>
                </a:moveTo>
                <a:lnTo>
                  <a:pt x="1403984" y="0"/>
                </a:lnTo>
              </a:path>
            </a:pathLst>
          </a:custGeom>
          <a:ln w="9525">
            <a:solidFill>
              <a:srgbClr val="28466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464997" y="400934"/>
            <a:ext cx="1903292" cy="449151"/>
          </a:xfrm>
          <a:prstGeom prst="rect">
            <a:avLst/>
          </a:prstGeom>
        </p:spPr>
      </p:pic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4052550" algn="l"/>
              </a:tabLst>
            </a:pPr>
            <a:r>
              <a:rPr spc="-185" dirty="0"/>
              <a:t> </a:t>
            </a:r>
            <a:r>
              <a:rPr spc="-25" dirty="0"/>
              <a:t>ГАРАНТІЯ</a:t>
            </a:r>
            <a:r>
              <a:rPr spc="-135" dirty="0"/>
              <a:t> </a:t>
            </a:r>
            <a:r>
              <a:rPr spc="-40" dirty="0"/>
              <a:t>ПОВЕРНЕННЯ</a:t>
            </a:r>
            <a:r>
              <a:rPr spc="-145" dirty="0"/>
              <a:t> </a:t>
            </a:r>
            <a:r>
              <a:rPr spc="-35" dirty="0"/>
              <a:t>АВАНСОВОГО</a:t>
            </a:r>
            <a:r>
              <a:rPr spc="-145" dirty="0"/>
              <a:t> </a:t>
            </a:r>
            <a:r>
              <a:rPr spc="-10" dirty="0"/>
              <a:t>ПЛАТЕЖУ</a:t>
            </a:r>
            <a:r>
              <a:rPr dirty="0"/>
              <a:t>	</a:t>
            </a:r>
          </a:p>
        </p:txBody>
      </p:sp>
      <p:sp>
        <p:nvSpPr>
          <p:cNvPr id="7" name="object 7"/>
          <p:cNvSpPr/>
          <p:nvPr/>
        </p:nvSpPr>
        <p:spPr>
          <a:xfrm>
            <a:off x="11148568" y="5365241"/>
            <a:ext cx="903605" cy="365125"/>
          </a:xfrm>
          <a:custGeom>
            <a:avLst/>
            <a:gdLst/>
            <a:ahLst/>
            <a:cxnLst/>
            <a:rect l="l" t="t" r="r" b="b"/>
            <a:pathLst>
              <a:path w="903604" h="365125">
                <a:moveTo>
                  <a:pt x="477075" y="249174"/>
                </a:moveTo>
                <a:lnTo>
                  <a:pt x="307339" y="249174"/>
                </a:lnTo>
                <a:lnTo>
                  <a:pt x="437768" y="255016"/>
                </a:lnTo>
                <a:lnTo>
                  <a:pt x="463676" y="338455"/>
                </a:lnTo>
                <a:lnTo>
                  <a:pt x="464565" y="339979"/>
                </a:lnTo>
                <a:lnTo>
                  <a:pt x="465327" y="341375"/>
                </a:lnTo>
                <a:lnTo>
                  <a:pt x="466216" y="342773"/>
                </a:lnTo>
                <a:lnTo>
                  <a:pt x="467486" y="343916"/>
                </a:lnTo>
                <a:lnTo>
                  <a:pt x="469518" y="344805"/>
                </a:lnTo>
                <a:lnTo>
                  <a:pt x="471042" y="345567"/>
                </a:lnTo>
                <a:lnTo>
                  <a:pt x="473481" y="346329"/>
                </a:lnTo>
                <a:lnTo>
                  <a:pt x="473815" y="346329"/>
                </a:lnTo>
                <a:lnTo>
                  <a:pt x="477520" y="346963"/>
                </a:lnTo>
                <a:lnTo>
                  <a:pt x="480567" y="347218"/>
                </a:lnTo>
                <a:lnTo>
                  <a:pt x="496697" y="347218"/>
                </a:lnTo>
                <a:lnTo>
                  <a:pt x="499109" y="346329"/>
                </a:lnTo>
                <a:lnTo>
                  <a:pt x="501268" y="344805"/>
                </a:lnTo>
                <a:lnTo>
                  <a:pt x="503300" y="343408"/>
                </a:lnTo>
                <a:lnTo>
                  <a:pt x="504443" y="341375"/>
                </a:lnTo>
                <a:lnTo>
                  <a:pt x="504722" y="338455"/>
                </a:lnTo>
                <a:lnTo>
                  <a:pt x="504698" y="333756"/>
                </a:lnTo>
                <a:lnTo>
                  <a:pt x="503808" y="331724"/>
                </a:lnTo>
                <a:lnTo>
                  <a:pt x="477075" y="249174"/>
                </a:lnTo>
                <a:close/>
              </a:path>
              <a:path w="903604" h="365125">
                <a:moveTo>
                  <a:pt x="247861" y="336677"/>
                </a:moveTo>
                <a:lnTo>
                  <a:pt x="242442" y="336677"/>
                </a:lnTo>
                <a:lnTo>
                  <a:pt x="257683" y="337185"/>
                </a:lnTo>
                <a:lnTo>
                  <a:pt x="252264" y="337185"/>
                </a:lnTo>
                <a:lnTo>
                  <a:pt x="247861" y="336677"/>
                </a:lnTo>
                <a:close/>
              </a:path>
              <a:path w="903604" h="365125">
                <a:moveTo>
                  <a:pt x="390143" y="15748"/>
                </a:moveTo>
                <a:lnTo>
                  <a:pt x="370712" y="15748"/>
                </a:lnTo>
                <a:lnTo>
                  <a:pt x="368680" y="16383"/>
                </a:lnTo>
                <a:lnTo>
                  <a:pt x="366299" y="17018"/>
                </a:lnTo>
                <a:lnTo>
                  <a:pt x="366522" y="17018"/>
                </a:lnTo>
                <a:lnTo>
                  <a:pt x="364998" y="17780"/>
                </a:lnTo>
                <a:lnTo>
                  <a:pt x="363347" y="19050"/>
                </a:lnTo>
                <a:lnTo>
                  <a:pt x="361823" y="20447"/>
                </a:lnTo>
                <a:lnTo>
                  <a:pt x="360552" y="22098"/>
                </a:lnTo>
                <a:lnTo>
                  <a:pt x="359663" y="24130"/>
                </a:lnTo>
                <a:lnTo>
                  <a:pt x="235965" y="319532"/>
                </a:lnTo>
                <a:lnTo>
                  <a:pt x="234823" y="321563"/>
                </a:lnTo>
                <a:lnTo>
                  <a:pt x="234314" y="323850"/>
                </a:lnTo>
                <a:lnTo>
                  <a:pt x="234374" y="329184"/>
                </a:lnTo>
                <a:lnTo>
                  <a:pt x="235330" y="331216"/>
                </a:lnTo>
                <a:lnTo>
                  <a:pt x="239140" y="334518"/>
                </a:lnTo>
                <a:lnTo>
                  <a:pt x="241426" y="335534"/>
                </a:lnTo>
                <a:lnTo>
                  <a:pt x="246760" y="336550"/>
                </a:lnTo>
                <a:lnTo>
                  <a:pt x="252264" y="337185"/>
                </a:lnTo>
                <a:lnTo>
                  <a:pt x="260476" y="337185"/>
                </a:lnTo>
                <a:lnTo>
                  <a:pt x="275278" y="329184"/>
                </a:lnTo>
                <a:lnTo>
                  <a:pt x="275382" y="328803"/>
                </a:lnTo>
                <a:lnTo>
                  <a:pt x="275451" y="328549"/>
                </a:lnTo>
                <a:lnTo>
                  <a:pt x="275555" y="328168"/>
                </a:lnTo>
                <a:lnTo>
                  <a:pt x="275743" y="327660"/>
                </a:lnTo>
                <a:lnTo>
                  <a:pt x="307339" y="249174"/>
                </a:lnTo>
                <a:lnTo>
                  <a:pt x="477075" y="249174"/>
                </a:lnTo>
                <a:lnTo>
                  <a:pt x="467575" y="219837"/>
                </a:lnTo>
                <a:lnTo>
                  <a:pt x="429005" y="219837"/>
                </a:lnTo>
                <a:lnTo>
                  <a:pt x="319024" y="214884"/>
                </a:lnTo>
                <a:lnTo>
                  <a:pt x="379915" y="67669"/>
                </a:lnTo>
                <a:lnTo>
                  <a:pt x="376890" y="58293"/>
                </a:lnTo>
                <a:lnTo>
                  <a:pt x="376808" y="58038"/>
                </a:lnTo>
                <a:lnTo>
                  <a:pt x="415178" y="58038"/>
                </a:lnTo>
                <a:lnTo>
                  <a:pt x="407034" y="32893"/>
                </a:lnTo>
                <a:lnTo>
                  <a:pt x="406450" y="27050"/>
                </a:lnTo>
                <a:lnTo>
                  <a:pt x="406400" y="26543"/>
                </a:lnTo>
                <a:lnTo>
                  <a:pt x="405510" y="22987"/>
                </a:lnTo>
                <a:lnTo>
                  <a:pt x="405383" y="22479"/>
                </a:lnTo>
                <a:lnTo>
                  <a:pt x="403986" y="21082"/>
                </a:lnTo>
                <a:lnTo>
                  <a:pt x="402589" y="19558"/>
                </a:lnTo>
                <a:lnTo>
                  <a:pt x="400938" y="18415"/>
                </a:lnTo>
                <a:lnTo>
                  <a:pt x="398906" y="17780"/>
                </a:lnTo>
                <a:lnTo>
                  <a:pt x="396875" y="17018"/>
                </a:lnTo>
                <a:lnTo>
                  <a:pt x="394588" y="16383"/>
                </a:lnTo>
                <a:lnTo>
                  <a:pt x="390143" y="15748"/>
                </a:lnTo>
                <a:close/>
              </a:path>
              <a:path w="903604" h="365125">
                <a:moveTo>
                  <a:pt x="463124" y="336677"/>
                </a:moveTo>
                <a:lnTo>
                  <a:pt x="265049" y="336677"/>
                </a:lnTo>
                <a:lnTo>
                  <a:pt x="260476" y="337185"/>
                </a:lnTo>
                <a:lnTo>
                  <a:pt x="463282" y="337185"/>
                </a:lnTo>
                <a:lnTo>
                  <a:pt x="463124" y="336677"/>
                </a:lnTo>
                <a:close/>
              </a:path>
              <a:path w="903604" h="365125">
                <a:moveTo>
                  <a:pt x="102361" y="330073"/>
                </a:moveTo>
                <a:lnTo>
                  <a:pt x="97408" y="330073"/>
                </a:lnTo>
                <a:lnTo>
                  <a:pt x="117220" y="330835"/>
                </a:lnTo>
                <a:lnTo>
                  <a:pt x="112267" y="330835"/>
                </a:lnTo>
                <a:lnTo>
                  <a:pt x="102361" y="330073"/>
                </a:lnTo>
                <a:close/>
              </a:path>
              <a:path w="903604" h="365125">
                <a:moveTo>
                  <a:pt x="11175" y="0"/>
                </a:moveTo>
                <a:lnTo>
                  <a:pt x="0" y="22987"/>
                </a:lnTo>
                <a:lnTo>
                  <a:pt x="214" y="24130"/>
                </a:lnTo>
                <a:lnTo>
                  <a:pt x="261" y="24384"/>
                </a:lnTo>
                <a:lnTo>
                  <a:pt x="380" y="25019"/>
                </a:lnTo>
                <a:lnTo>
                  <a:pt x="571" y="26543"/>
                </a:lnTo>
                <a:lnTo>
                  <a:pt x="634" y="27050"/>
                </a:lnTo>
                <a:lnTo>
                  <a:pt x="1270" y="28956"/>
                </a:lnTo>
                <a:lnTo>
                  <a:pt x="3048" y="32258"/>
                </a:lnTo>
                <a:lnTo>
                  <a:pt x="4190" y="33400"/>
                </a:lnTo>
                <a:lnTo>
                  <a:pt x="4317" y="33528"/>
                </a:lnTo>
                <a:lnTo>
                  <a:pt x="5968" y="34671"/>
                </a:lnTo>
                <a:lnTo>
                  <a:pt x="7492" y="35813"/>
                </a:lnTo>
                <a:lnTo>
                  <a:pt x="9398" y="36449"/>
                </a:lnTo>
                <a:lnTo>
                  <a:pt x="11683" y="36449"/>
                </a:lnTo>
                <a:lnTo>
                  <a:pt x="100456" y="40512"/>
                </a:lnTo>
                <a:lnTo>
                  <a:pt x="88010" y="318388"/>
                </a:lnTo>
                <a:lnTo>
                  <a:pt x="88010" y="320294"/>
                </a:lnTo>
                <a:lnTo>
                  <a:pt x="88283" y="321563"/>
                </a:lnTo>
                <a:lnTo>
                  <a:pt x="88391" y="322072"/>
                </a:lnTo>
                <a:lnTo>
                  <a:pt x="89280" y="323850"/>
                </a:lnTo>
                <a:lnTo>
                  <a:pt x="90170" y="325500"/>
                </a:lnTo>
                <a:lnTo>
                  <a:pt x="91706" y="326898"/>
                </a:lnTo>
                <a:lnTo>
                  <a:pt x="91839" y="326898"/>
                </a:lnTo>
                <a:lnTo>
                  <a:pt x="93472" y="327660"/>
                </a:lnTo>
                <a:lnTo>
                  <a:pt x="95250" y="328549"/>
                </a:lnTo>
                <a:lnTo>
                  <a:pt x="97154" y="329184"/>
                </a:lnTo>
                <a:lnTo>
                  <a:pt x="99313" y="329565"/>
                </a:lnTo>
                <a:lnTo>
                  <a:pt x="101346" y="330073"/>
                </a:lnTo>
                <a:lnTo>
                  <a:pt x="102361" y="330073"/>
                </a:lnTo>
                <a:lnTo>
                  <a:pt x="112267" y="330835"/>
                </a:lnTo>
                <a:lnTo>
                  <a:pt x="111252" y="330835"/>
                </a:lnTo>
                <a:lnTo>
                  <a:pt x="117728" y="330073"/>
                </a:lnTo>
                <a:lnTo>
                  <a:pt x="119760" y="329565"/>
                </a:lnTo>
                <a:lnTo>
                  <a:pt x="121665" y="328803"/>
                </a:lnTo>
                <a:lnTo>
                  <a:pt x="123571" y="328168"/>
                </a:lnTo>
                <a:lnTo>
                  <a:pt x="125095" y="326898"/>
                </a:lnTo>
                <a:lnTo>
                  <a:pt x="126142" y="325500"/>
                </a:lnTo>
                <a:lnTo>
                  <a:pt x="127175" y="323850"/>
                </a:lnTo>
                <a:lnTo>
                  <a:pt x="127843" y="322072"/>
                </a:lnTo>
                <a:lnTo>
                  <a:pt x="127968" y="318388"/>
                </a:lnTo>
                <a:lnTo>
                  <a:pt x="140152" y="46355"/>
                </a:lnTo>
                <a:lnTo>
                  <a:pt x="140255" y="44069"/>
                </a:lnTo>
                <a:lnTo>
                  <a:pt x="140334" y="42291"/>
                </a:lnTo>
                <a:lnTo>
                  <a:pt x="238222" y="42291"/>
                </a:lnTo>
                <a:lnTo>
                  <a:pt x="239013" y="41148"/>
                </a:lnTo>
                <a:lnTo>
                  <a:pt x="242400" y="24130"/>
                </a:lnTo>
                <a:lnTo>
                  <a:pt x="241892" y="21082"/>
                </a:lnTo>
                <a:lnTo>
                  <a:pt x="241786" y="20447"/>
                </a:lnTo>
                <a:lnTo>
                  <a:pt x="236220" y="11684"/>
                </a:lnTo>
                <a:lnTo>
                  <a:pt x="234441" y="10541"/>
                </a:lnTo>
                <a:lnTo>
                  <a:pt x="232536" y="9906"/>
                </a:lnTo>
                <a:lnTo>
                  <a:pt x="233362" y="9906"/>
                </a:lnTo>
                <a:lnTo>
                  <a:pt x="13334" y="127"/>
                </a:lnTo>
                <a:lnTo>
                  <a:pt x="11175" y="0"/>
                </a:lnTo>
                <a:close/>
              </a:path>
              <a:path w="903604" h="365125">
                <a:moveTo>
                  <a:pt x="234793" y="330073"/>
                </a:moveTo>
                <a:lnTo>
                  <a:pt x="117728" y="330073"/>
                </a:lnTo>
                <a:lnTo>
                  <a:pt x="111252" y="330835"/>
                </a:lnTo>
                <a:lnTo>
                  <a:pt x="235151" y="330835"/>
                </a:lnTo>
                <a:lnTo>
                  <a:pt x="234793" y="330073"/>
                </a:lnTo>
                <a:close/>
              </a:path>
              <a:path w="903604" h="365125">
                <a:moveTo>
                  <a:pt x="461074" y="330073"/>
                </a:moveTo>
                <a:lnTo>
                  <a:pt x="274804" y="330073"/>
                </a:lnTo>
                <a:lnTo>
                  <a:pt x="274320" y="330835"/>
                </a:lnTo>
                <a:lnTo>
                  <a:pt x="461310" y="330835"/>
                </a:lnTo>
                <a:lnTo>
                  <a:pt x="461074" y="330073"/>
                </a:lnTo>
                <a:close/>
              </a:path>
              <a:path w="903604" h="365125">
                <a:moveTo>
                  <a:pt x="415178" y="58038"/>
                </a:moveTo>
                <a:lnTo>
                  <a:pt x="376808" y="58038"/>
                </a:lnTo>
                <a:lnTo>
                  <a:pt x="383793" y="58293"/>
                </a:lnTo>
                <a:lnTo>
                  <a:pt x="379915" y="67669"/>
                </a:lnTo>
                <a:lnTo>
                  <a:pt x="429005" y="219837"/>
                </a:lnTo>
                <a:lnTo>
                  <a:pt x="467575" y="219837"/>
                </a:lnTo>
                <a:lnTo>
                  <a:pt x="415260" y="58293"/>
                </a:lnTo>
                <a:lnTo>
                  <a:pt x="415178" y="58038"/>
                </a:lnTo>
                <a:close/>
              </a:path>
              <a:path w="903604" h="365125">
                <a:moveTo>
                  <a:pt x="376808" y="58038"/>
                </a:moveTo>
                <a:lnTo>
                  <a:pt x="379915" y="67669"/>
                </a:lnTo>
                <a:lnTo>
                  <a:pt x="383793" y="58293"/>
                </a:lnTo>
                <a:lnTo>
                  <a:pt x="376808" y="58038"/>
                </a:lnTo>
                <a:close/>
              </a:path>
              <a:path w="903604" h="365125">
                <a:moveTo>
                  <a:pt x="238222" y="42291"/>
                </a:moveTo>
                <a:lnTo>
                  <a:pt x="140334" y="42291"/>
                </a:lnTo>
                <a:lnTo>
                  <a:pt x="231709" y="46355"/>
                </a:lnTo>
                <a:lnTo>
                  <a:pt x="231012" y="46355"/>
                </a:lnTo>
                <a:lnTo>
                  <a:pt x="233045" y="45847"/>
                </a:lnTo>
                <a:lnTo>
                  <a:pt x="234696" y="44958"/>
                </a:lnTo>
                <a:lnTo>
                  <a:pt x="236474" y="44069"/>
                </a:lnTo>
                <a:lnTo>
                  <a:pt x="237871" y="42799"/>
                </a:lnTo>
                <a:lnTo>
                  <a:pt x="238222" y="42291"/>
                </a:lnTo>
                <a:close/>
              </a:path>
              <a:path w="903604" h="365125">
                <a:moveTo>
                  <a:pt x="383920" y="15112"/>
                </a:moveTo>
                <a:lnTo>
                  <a:pt x="376999" y="15112"/>
                </a:lnTo>
                <a:lnTo>
                  <a:pt x="370332" y="15748"/>
                </a:lnTo>
                <a:lnTo>
                  <a:pt x="390588" y="15748"/>
                </a:lnTo>
                <a:lnTo>
                  <a:pt x="383920" y="15112"/>
                </a:lnTo>
                <a:close/>
              </a:path>
              <a:path w="903604" h="365125">
                <a:moveTo>
                  <a:pt x="699035" y="202184"/>
                </a:moveTo>
                <a:lnTo>
                  <a:pt x="598170" y="202184"/>
                </a:lnTo>
                <a:lnTo>
                  <a:pt x="612393" y="202819"/>
                </a:lnTo>
                <a:lnTo>
                  <a:pt x="619916" y="203319"/>
                </a:lnTo>
                <a:lnTo>
                  <a:pt x="661415" y="218948"/>
                </a:lnTo>
                <a:lnTo>
                  <a:pt x="667638" y="223900"/>
                </a:lnTo>
                <a:lnTo>
                  <a:pt x="687349" y="258206"/>
                </a:lnTo>
                <a:lnTo>
                  <a:pt x="716944" y="346075"/>
                </a:lnTo>
                <a:lnTo>
                  <a:pt x="717354" y="347725"/>
                </a:lnTo>
                <a:lnTo>
                  <a:pt x="718057" y="349250"/>
                </a:lnTo>
                <a:lnTo>
                  <a:pt x="718947" y="350774"/>
                </a:lnTo>
                <a:lnTo>
                  <a:pt x="719708" y="352425"/>
                </a:lnTo>
                <a:lnTo>
                  <a:pt x="721105" y="353822"/>
                </a:lnTo>
                <a:lnTo>
                  <a:pt x="722756" y="354965"/>
                </a:lnTo>
                <a:lnTo>
                  <a:pt x="724534" y="356108"/>
                </a:lnTo>
                <a:lnTo>
                  <a:pt x="726693" y="356997"/>
                </a:lnTo>
                <a:lnTo>
                  <a:pt x="729589" y="357632"/>
                </a:lnTo>
                <a:lnTo>
                  <a:pt x="732002" y="358267"/>
                </a:lnTo>
                <a:lnTo>
                  <a:pt x="732535" y="358267"/>
                </a:lnTo>
                <a:lnTo>
                  <a:pt x="736599" y="358775"/>
                </a:lnTo>
                <a:lnTo>
                  <a:pt x="740028" y="358775"/>
                </a:lnTo>
                <a:lnTo>
                  <a:pt x="741679" y="358902"/>
                </a:lnTo>
                <a:lnTo>
                  <a:pt x="744474" y="358775"/>
                </a:lnTo>
                <a:lnTo>
                  <a:pt x="748664" y="358267"/>
                </a:lnTo>
                <a:lnTo>
                  <a:pt x="758271" y="349885"/>
                </a:lnTo>
                <a:lnTo>
                  <a:pt x="758189" y="343281"/>
                </a:lnTo>
                <a:lnTo>
                  <a:pt x="728090" y="254508"/>
                </a:lnTo>
                <a:lnTo>
                  <a:pt x="712597" y="219202"/>
                </a:lnTo>
                <a:lnTo>
                  <a:pt x="707898" y="212344"/>
                </a:lnTo>
                <a:lnTo>
                  <a:pt x="699035" y="202184"/>
                </a:lnTo>
                <a:close/>
              </a:path>
              <a:path w="903604" h="365125">
                <a:moveTo>
                  <a:pt x="732535" y="358267"/>
                </a:moveTo>
                <a:lnTo>
                  <a:pt x="726947" y="358267"/>
                </a:lnTo>
                <a:lnTo>
                  <a:pt x="742188" y="358775"/>
                </a:lnTo>
                <a:lnTo>
                  <a:pt x="736599" y="358775"/>
                </a:lnTo>
                <a:lnTo>
                  <a:pt x="732535" y="358267"/>
                </a:lnTo>
                <a:close/>
              </a:path>
              <a:path w="903604" h="365125">
                <a:moveTo>
                  <a:pt x="565403" y="350774"/>
                </a:moveTo>
                <a:lnTo>
                  <a:pt x="557783" y="350774"/>
                </a:lnTo>
                <a:lnTo>
                  <a:pt x="578357" y="351536"/>
                </a:lnTo>
                <a:lnTo>
                  <a:pt x="570737" y="351536"/>
                </a:lnTo>
                <a:lnTo>
                  <a:pt x="565403" y="350774"/>
                </a:lnTo>
                <a:close/>
              </a:path>
              <a:path w="903604" h="365125">
                <a:moveTo>
                  <a:pt x="589279" y="24384"/>
                </a:moveTo>
                <a:lnTo>
                  <a:pt x="578103" y="24384"/>
                </a:lnTo>
                <a:lnTo>
                  <a:pt x="573785" y="25146"/>
                </a:lnTo>
                <a:lnTo>
                  <a:pt x="565722" y="36068"/>
                </a:lnTo>
                <a:lnTo>
                  <a:pt x="552309" y="336550"/>
                </a:lnTo>
                <a:lnTo>
                  <a:pt x="552196" y="339090"/>
                </a:lnTo>
                <a:lnTo>
                  <a:pt x="552170" y="339471"/>
                </a:lnTo>
                <a:lnTo>
                  <a:pt x="552068" y="340995"/>
                </a:lnTo>
                <a:lnTo>
                  <a:pt x="555878" y="347725"/>
                </a:lnTo>
                <a:lnTo>
                  <a:pt x="556169" y="347725"/>
                </a:lnTo>
                <a:lnTo>
                  <a:pt x="557529" y="348361"/>
                </a:lnTo>
                <a:lnTo>
                  <a:pt x="570737" y="351536"/>
                </a:lnTo>
                <a:lnTo>
                  <a:pt x="577045" y="351536"/>
                </a:lnTo>
                <a:lnTo>
                  <a:pt x="581109" y="350774"/>
                </a:lnTo>
                <a:lnTo>
                  <a:pt x="581786" y="350774"/>
                </a:lnTo>
                <a:lnTo>
                  <a:pt x="597645" y="213868"/>
                </a:lnTo>
                <a:lnTo>
                  <a:pt x="597714" y="212344"/>
                </a:lnTo>
                <a:lnTo>
                  <a:pt x="597816" y="210058"/>
                </a:lnTo>
                <a:lnTo>
                  <a:pt x="597936" y="207391"/>
                </a:lnTo>
                <a:lnTo>
                  <a:pt x="598016" y="205605"/>
                </a:lnTo>
                <a:lnTo>
                  <a:pt x="598141" y="202819"/>
                </a:lnTo>
                <a:lnTo>
                  <a:pt x="598170" y="202184"/>
                </a:lnTo>
                <a:lnTo>
                  <a:pt x="699035" y="202184"/>
                </a:lnTo>
                <a:lnTo>
                  <a:pt x="697483" y="200406"/>
                </a:lnTo>
                <a:lnTo>
                  <a:pt x="691641" y="195325"/>
                </a:lnTo>
                <a:lnTo>
                  <a:pt x="685291" y="191135"/>
                </a:lnTo>
                <a:lnTo>
                  <a:pt x="680581" y="188087"/>
                </a:lnTo>
                <a:lnTo>
                  <a:pt x="666114" y="188087"/>
                </a:lnTo>
                <a:lnTo>
                  <a:pt x="666223" y="185221"/>
                </a:lnTo>
                <a:lnTo>
                  <a:pt x="666282" y="183642"/>
                </a:lnTo>
                <a:lnTo>
                  <a:pt x="666368" y="181356"/>
                </a:lnTo>
                <a:lnTo>
                  <a:pt x="683005" y="181356"/>
                </a:lnTo>
                <a:lnTo>
                  <a:pt x="689101" y="177927"/>
                </a:lnTo>
                <a:lnTo>
                  <a:pt x="694816" y="173609"/>
                </a:lnTo>
                <a:lnTo>
                  <a:pt x="700024" y="168402"/>
                </a:lnTo>
                <a:lnTo>
                  <a:pt x="701887" y="166493"/>
                </a:lnTo>
                <a:lnTo>
                  <a:pt x="616800" y="166493"/>
                </a:lnTo>
                <a:lnTo>
                  <a:pt x="599821" y="165735"/>
                </a:lnTo>
                <a:lnTo>
                  <a:pt x="605387" y="42545"/>
                </a:lnTo>
                <a:lnTo>
                  <a:pt x="605485" y="40386"/>
                </a:lnTo>
                <a:lnTo>
                  <a:pt x="605559" y="38735"/>
                </a:lnTo>
                <a:lnTo>
                  <a:pt x="605662" y="34798"/>
                </a:lnTo>
                <a:lnTo>
                  <a:pt x="605281" y="32893"/>
                </a:lnTo>
                <a:lnTo>
                  <a:pt x="591947" y="24637"/>
                </a:lnTo>
                <a:lnTo>
                  <a:pt x="589279" y="24384"/>
                </a:lnTo>
                <a:close/>
              </a:path>
              <a:path w="903604" h="365125">
                <a:moveTo>
                  <a:pt x="718947" y="350774"/>
                </a:moveTo>
                <a:lnTo>
                  <a:pt x="581109" y="350774"/>
                </a:lnTo>
                <a:lnTo>
                  <a:pt x="577045" y="351536"/>
                </a:lnTo>
                <a:lnTo>
                  <a:pt x="719298" y="351536"/>
                </a:lnTo>
                <a:lnTo>
                  <a:pt x="718947" y="350774"/>
                </a:lnTo>
                <a:close/>
              </a:path>
              <a:path w="903604" h="365125">
                <a:moveTo>
                  <a:pt x="666368" y="181356"/>
                </a:moveTo>
                <a:lnTo>
                  <a:pt x="666282" y="183642"/>
                </a:lnTo>
                <a:lnTo>
                  <a:pt x="666223" y="185221"/>
                </a:lnTo>
                <a:lnTo>
                  <a:pt x="666114" y="188087"/>
                </a:lnTo>
                <a:lnTo>
                  <a:pt x="671195" y="186944"/>
                </a:lnTo>
                <a:lnTo>
                  <a:pt x="675501" y="185221"/>
                </a:lnTo>
                <a:lnTo>
                  <a:pt x="672464" y="183642"/>
                </a:lnTo>
                <a:lnTo>
                  <a:pt x="666368" y="181356"/>
                </a:lnTo>
                <a:close/>
              </a:path>
              <a:path w="903604" h="365125">
                <a:moveTo>
                  <a:pt x="675501" y="185221"/>
                </a:moveTo>
                <a:lnTo>
                  <a:pt x="671195" y="186944"/>
                </a:lnTo>
                <a:lnTo>
                  <a:pt x="666114" y="188087"/>
                </a:lnTo>
                <a:lnTo>
                  <a:pt x="680581" y="188087"/>
                </a:lnTo>
                <a:lnTo>
                  <a:pt x="678814" y="186944"/>
                </a:lnTo>
                <a:lnTo>
                  <a:pt x="675501" y="185221"/>
                </a:lnTo>
                <a:close/>
              </a:path>
              <a:path w="903604" h="365125">
                <a:moveTo>
                  <a:pt x="683005" y="181356"/>
                </a:moveTo>
                <a:lnTo>
                  <a:pt x="666368" y="181356"/>
                </a:lnTo>
                <a:lnTo>
                  <a:pt x="672464" y="183642"/>
                </a:lnTo>
                <a:lnTo>
                  <a:pt x="675501" y="185221"/>
                </a:lnTo>
                <a:lnTo>
                  <a:pt x="676909" y="184658"/>
                </a:lnTo>
                <a:lnTo>
                  <a:pt x="683005" y="181356"/>
                </a:lnTo>
                <a:close/>
              </a:path>
              <a:path w="903604" h="365125">
                <a:moveTo>
                  <a:pt x="744220" y="31242"/>
                </a:moveTo>
                <a:lnTo>
                  <a:pt x="733721" y="31242"/>
                </a:lnTo>
                <a:lnTo>
                  <a:pt x="729487" y="31877"/>
                </a:lnTo>
                <a:lnTo>
                  <a:pt x="718692" y="42545"/>
                </a:lnTo>
                <a:lnTo>
                  <a:pt x="690499" y="113030"/>
                </a:lnTo>
                <a:lnTo>
                  <a:pt x="667472" y="149987"/>
                </a:lnTo>
                <a:lnTo>
                  <a:pt x="628475" y="166115"/>
                </a:lnTo>
                <a:lnTo>
                  <a:pt x="621468" y="166493"/>
                </a:lnTo>
                <a:lnTo>
                  <a:pt x="701887" y="166493"/>
                </a:lnTo>
                <a:lnTo>
                  <a:pt x="723440" y="132032"/>
                </a:lnTo>
                <a:lnTo>
                  <a:pt x="757301" y="54102"/>
                </a:lnTo>
                <a:lnTo>
                  <a:pt x="758825" y="49657"/>
                </a:lnTo>
                <a:lnTo>
                  <a:pt x="759459" y="47625"/>
                </a:lnTo>
                <a:lnTo>
                  <a:pt x="759586" y="40386"/>
                </a:lnTo>
                <a:lnTo>
                  <a:pt x="759196" y="39116"/>
                </a:lnTo>
                <a:lnTo>
                  <a:pt x="759078" y="38735"/>
                </a:lnTo>
                <a:lnTo>
                  <a:pt x="758443" y="36957"/>
                </a:lnTo>
                <a:lnTo>
                  <a:pt x="757301" y="35560"/>
                </a:lnTo>
                <a:lnTo>
                  <a:pt x="753967" y="33655"/>
                </a:lnTo>
                <a:lnTo>
                  <a:pt x="752051" y="32893"/>
                </a:lnTo>
                <a:lnTo>
                  <a:pt x="752195" y="32893"/>
                </a:lnTo>
                <a:lnTo>
                  <a:pt x="749300" y="32131"/>
                </a:lnTo>
                <a:lnTo>
                  <a:pt x="746886" y="31623"/>
                </a:lnTo>
                <a:lnTo>
                  <a:pt x="744220" y="31242"/>
                </a:lnTo>
                <a:close/>
              </a:path>
              <a:path w="903604" h="365125">
                <a:moveTo>
                  <a:pt x="737742" y="30987"/>
                </a:moveTo>
                <a:lnTo>
                  <a:pt x="731393" y="31242"/>
                </a:lnTo>
                <a:lnTo>
                  <a:pt x="744854" y="31242"/>
                </a:lnTo>
                <a:lnTo>
                  <a:pt x="737742" y="30987"/>
                </a:lnTo>
                <a:close/>
              </a:path>
              <a:path w="903604" h="365125">
                <a:moveTo>
                  <a:pt x="877125" y="285750"/>
                </a:moveTo>
                <a:lnTo>
                  <a:pt x="870711" y="285750"/>
                </a:lnTo>
                <a:lnTo>
                  <a:pt x="873632" y="285877"/>
                </a:lnTo>
                <a:lnTo>
                  <a:pt x="876173" y="285877"/>
                </a:lnTo>
                <a:lnTo>
                  <a:pt x="877125" y="285750"/>
                </a:lnTo>
                <a:close/>
              </a:path>
              <a:path w="903604" h="365125">
                <a:moveTo>
                  <a:pt x="885951" y="21209"/>
                </a:moveTo>
                <a:lnTo>
                  <a:pt x="874585" y="21209"/>
                </a:lnTo>
                <a:lnTo>
                  <a:pt x="869251" y="21717"/>
                </a:lnTo>
                <a:lnTo>
                  <a:pt x="870240" y="21717"/>
                </a:lnTo>
                <a:lnTo>
                  <a:pt x="868172" y="22479"/>
                </a:lnTo>
                <a:lnTo>
                  <a:pt x="866139" y="23875"/>
                </a:lnTo>
                <a:lnTo>
                  <a:pt x="863980" y="25273"/>
                </a:lnTo>
                <a:lnTo>
                  <a:pt x="862544" y="27050"/>
                </a:lnTo>
                <a:lnTo>
                  <a:pt x="861949" y="28956"/>
                </a:lnTo>
                <a:lnTo>
                  <a:pt x="861186" y="30987"/>
                </a:lnTo>
                <a:lnTo>
                  <a:pt x="860890" y="32766"/>
                </a:lnTo>
                <a:lnTo>
                  <a:pt x="860805" y="33274"/>
                </a:lnTo>
                <a:lnTo>
                  <a:pt x="860678" y="35813"/>
                </a:lnTo>
                <a:lnTo>
                  <a:pt x="853185" y="273812"/>
                </a:lnTo>
                <a:lnTo>
                  <a:pt x="853185" y="275590"/>
                </a:lnTo>
                <a:lnTo>
                  <a:pt x="857884" y="282829"/>
                </a:lnTo>
                <a:lnTo>
                  <a:pt x="859535" y="283972"/>
                </a:lnTo>
                <a:lnTo>
                  <a:pt x="861440" y="284607"/>
                </a:lnTo>
                <a:lnTo>
                  <a:pt x="867346" y="285750"/>
                </a:lnTo>
                <a:lnTo>
                  <a:pt x="879297" y="285750"/>
                </a:lnTo>
                <a:lnTo>
                  <a:pt x="882141" y="284861"/>
                </a:lnTo>
                <a:lnTo>
                  <a:pt x="883920" y="283972"/>
                </a:lnTo>
                <a:lnTo>
                  <a:pt x="885825" y="283083"/>
                </a:lnTo>
                <a:lnTo>
                  <a:pt x="903302" y="35813"/>
                </a:lnTo>
                <a:lnTo>
                  <a:pt x="903426" y="33655"/>
                </a:lnTo>
                <a:lnTo>
                  <a:pt x="903192" y="33274"/>
                </a:lnTo>
                <a:lnTo>
                  <a:pt x="902984" y="32766"/>
                </a:lnTo>
                <a:lnTo>
                  <a:pt x="902461" y="30987"/>
                </a:lnTo>
                <a:lnTo>
                  <a:pt x="901744" y="28956"/>
                </a:lnTo>
                <a:lnTo>
                  <a:pt x="900429" y="27050"/>
                </a:lnTo>
                <a:lnTo>
                  <a:pt x="898525" y="25527"/>
                </a:lnTo>
                <a:lnTo>
                  <a:pt x="896747" y="24003"/>
                </a:lnTo>
                <a:lnTo>
                  <a:pt x="894460" y="22987"/>
                </a:lnTo>
                <a:lnTo>
                  <a:pt x="889000" y="21717"/>
                </a:lnTo>
                <a:lnTo>
                  <a:pt x="885951" y="21209"/>
                </a:lnTo>
                <a:close/>
              </a:path>
              <a:path w="903604" h="365125">
                <a:moveTo>
                  <a:pt x="874140" y="308483"/>
                </a:moveTo>
                <a:lnTo>
                  <a:pt x="860594" y="308483"/>
                </a:lnTo>
                <a:lnTo>
                  <a:pt x="854201" y="309880"/>
                </a:lnTo>
                <a:lnTo>
                  <a:pt x="851280" y="311404"/>
                </a:lnTo>
                <a:lnTo>
                  <a:pt x="849122" y="313690"/>
                </a:lnTo>
                <a:lnTo>
                  <a:pt x="846835" y="315975"/>
                </a:lnTo>
                <a:lnTo>
                  <a:pt x="842772" y="344424"/>
                </a:lnTo>
                <a:lnTo>
                  <a:pt x="843787" y="351663"/>
                </a:lnTo>
                <a:lnTo>
                  <a:pt x="864031" y="364744"/>
                </a:lnTo>
                <a:lnTo>
                  <a:pt x="875220" y="364744"/>
                </a:lnTo>
                <a:lnTo>
                  <a:pt x="882650" y="363093"/>
                </a:lnTo>
                <a:lnTo>
                  <a:pt x="885327" y="361696"/>
                </a:lnTo>
                <a:lnTo>
                  <a:pt x="887135" y="359918"/>
                </a:lnTo>
                <a:lnTo>
                  <a:pt x="887856" y="359156"/>
                </a:lnTo>
                <a:lnTo>
                  <a:pt x="890270" y="356870"/>
                </a:lnTo>
                <a:lnTo>
                  <a:pt x="894333" y="337693"/>
                </a:lnTo>
                <a:lnTo>
                  <a:pt x="894460" y="335407"/>
                </a:lnTo>
                <a:lnTo>
                  <a:pt x="894587" y="333121"/>
                </a:lnTo>
                <a:lnTo>
                  <a:pt x="894434" y="330581"/>
                </a:lnTo>
                <a:lnTo>
                  <a:pt x="894333" y="328930"/>
                </a:lnTo>
                <a:lnTo>
                  <a:pt x="893317" y="321183"/>
                </a:lnTo>
                <a:lnTo>
                  <a:pt x="891921" y="318008"/>
                </a:lnTo>
                <a:lnTo>
                  <a:pt x="889761" y="315595"/>
                </a:lnTo>
                <a:lnTo>
                  <a:pt x="887602" y="313055"/>
                </a:lnTo>
                <a:lnTo>
                  <a:pt x="885008" y="311404"/>
                </a:lnTo>
                <a:lnTo>
                  <a:pt x="885237" y="311404"/>
                </a:lnTo>
                <a:lnTo>
                  <a:pt x="881379" y="310261"/>
                </a:lnTo>
                <a:lnTo>
                  <a:pt x="877951" y="309118"/>
                </a:lnTo>
                <a:lnTo>
                  <a:pt x="874140" y="308483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223629" y="5483821"/>
            <a:ext cx="3319145" cy="498475"/>
          </a:xfrm>
          <a:custGeom>
            <a:avLst/>
            <a:gdLst/>
            <a:ahLst/>
            <a:cxnLst/>
            <a:rect l="l" t="t" r="r" b="b"/>
            <a:pathLst>
              <a:path w="3319145" h="498475">
                <a:moveTo>
                  <a:pt x="3318890" y="0"/>
                </a:moveTo>
                <a:lnTo>
                  <a:pt x="0" y="0"/>
                </a:lnTo>
                <a:lnTo>
                  <a:pt x="0" y="497878"/>
                </a:lnTo>
                <a:lnTo>
                  <a:pt x="3318890" y="497878"/>
                </a:lnTo>
                <a:lnTo>
                  <a:pt x="331889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9" name="object 9"/>
          <p:cNvGraphicFramePr>
            <a:graphicFrameLocks noGrp="1"/>
          </p:cNvGraphicFramePr>
          <p:nvPr/>
        </p:nvGraphicFramePr>
        <p:xfrm>
          <a:off x="916622" y="5482272"/>
          <a:ext cx="11624310" cy="15246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419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855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191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205"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2000" spc="-10" dirty="0">
                          <a:latin typeface="Calibri Light"/>
                          <a:cs typeface="Calibri Light"/>
                        </a:rPr>
                        <a:t>СУМА</a:t>
                      </a:r>
                      <a:r>
                        <a:rPr sz="2000" spc="-10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spc="-10" dirty="0">
                          <a:latin typeface="Calibri Light"/>
                          <a:cs typeface="Calibri Light"/>
                        </a:rPr>
                        <a:t>ГАРАНТІЇ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8572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2000" spc="-10" dirty="0">
                          <a:latin typeface="Calibri Light"/>
                          <a:cs typeface="Calibri Light"/>
                        </a:rPr>
                        <a:t>РОЗМІР</a:t>
                      </a:r>
                      <a:r>
                        <a:rPr sz="2000" spc="-7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spc="-10" dirty="0">
                          <a:latin typeface="Calibri Light"/>
                          <a:cs typeface="Calibri Light"/>
                        </a:rPr>
                        <a:t>КОМІСІЇ*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8572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96010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2000" spc="-10" dirty="0">
                          <a:latin typeface="Calibri Light"/>
                          <a:cs typeface="Calibri Light"/>
                        </a:rPr>
                        <a:t>ПРИМІТКИ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8572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1475">
                <a:tc>
                  <a:txBody>
                    <a:bodyPr/>
                    <a:lstStyle/>
                    <a:p>
                      <a:pPr marL="9525">
                        <a:lnSpc>
                          <a:spcPct val="100000"/>
                        </a:lnSpc>
                        <a:spcBef>
                          <a:spcPts val="180"/>
                        </a:spcBef>
                      </a:pPr>
                      <a:r>
                        <a:rPr sz="2000" dirty="0">
                          <a:latin typeface="Calibri Light"/>
                          <a:cs typeface="Calibri Light"/>
                        </a:rPr>
                        <a:t>до</a:t>
                      </a:r>
                      <a:r>
                        <a:rPr sz="2000" spc="-2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dirty="0">
                          <a:latin typeface="Calibri Light"/>
                          <a:cs typeface="Calibri Light"/>
                        </a:rPr>
                        <a:t>50</a:t>
                      </a:r>
                      <a:r>
                        <a:rPr sz="2000" spc="-1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spc="-10" dirty="0">
                          <a:latin typeface="Calibri Light"/>
                          <a:cs typeface="Calibri Light"/>
                        </a:rPr>
                        <a:t>000,00грн.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2286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80"/>
                        </a:spcBef>
                      </a:pPr>
                      <a:r>
                        <a:rPr sz="2000" dirty="0">
                          <a:latin typeface="Calibri Light"/>
                          <a:cs typeface="Calibri Light"/>
                        </a:rPr>
                        <a:t>1</a:t>
                      </a:r>
                      <a:r>
                        <a:rPr sz="2000" spc="-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spc="-10" dirty="0">
                          <a:latin typeface="Calibri Light"/>
                          <a:cs typeface="Calibri Light"/>
                        </a:rPr>
                        <a:t>200,00грн.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2286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181610" marR="172085" algn="ctr">
                        <a:lnSpc>
                          <a:spcPct val="100000"/>
                        </a:lnSpc>
                        <a:spcBef>
                          <a:spcPts val="365"/>
                        </a:spcBef>
                      </a:pPr>
                      <a:r>
                        <a:rPr sz="2000" dirty="0">
                          <a:latin typeface="Calibri Light"/>
                          <a:cs typeface="Calibri Light"/>
                        </a:rPr>
                        <a:t>Сплачується</a:t>
                      </a:r>
                      <a:r>
                        <a:rPr sz="2000" spc="-8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dirty="0">
                          <a:latin typeface="Calibri Light"/>
                          <a:cs typeface="Calibri Light"/>
                        </a:rPr>
                        <a:t>одноразово</a:t>
                      </a:r>
                      <a:r>
                        <a:rPr sz="2000" spc="-8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spc="-25" dirty="0">
                          <a:latin typeface="Calibri Light"/>
                          <a:cs typeface="Calibri Light"/>
                        </a:rPr>
                        <a:t>до </a:t>
                      </a:r>
                      <a:r>
                        <a:rPr sz="2000" dirty="0">
                          <a:latin typeface="Calibri Light"/>
                          <a:cs typeface="Calibri Light"/>
                        </a:rPr>
                        <a:t>моменту</a:t>
                      </a:r>
                      <a:r>
                        <a:rPr sz="2000" spc="-5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dirty="0">
                          <a:latin typeface="Calibri Light"/>
                          <a:cs typeface="Calibri Light"/>
                        </a:rPr>
                        <a:t>надання</a:t>
                      </a:r>
                      <a:r>
                        <a:rPr sz="2000" spc="-3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spc="-10" dirty="0">
                          <a:latin typeface="Calibri Light"/>
                          <a:cs typeface="Calibri Light"/>
                        </a:rPr>
                        <a:t>гарантії, </a:t>
                      </a:r>
                      <a:r>
                        <a:rPr sz="2000" dirty="0">
                          <a:latin typeface="Calibri Light"/>
                          <a:cs typeface="Calibri Light"/>
                        </a:rPr>
                        <a:t>без</a:t>
                      </a:r>
                      <a:r>
                        <a:rPr sz="2000" spc="-6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spc="-25" dirty="0">
                          <a:latin typeface="Calibri Light"/>
                          <a:cs typeface="Calibri Light"/>
                        </a:rPr>
                        <a:t>ПДВ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4635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55955">
                <a:tc>
                  <a:txBody>
                    <a:bodyPr/>
                    <a:lstStyle/>
                    <a:p>
                      <a:pPr marL="9525">
                        <a:lnSpc>
                          <a:spcPct val="100000"/>
                        </a:lnSpc>
                        <a:spcBef>
                          <a:spcPts val="1300"/>
                        </a:spcBef>
                      </a:pPr>
                      <a:r>
                        <a:rPr sz="2000" dirty="0">
                          <a:latin typeface="Calibri Light"/>
                          <a:cs typeface="Calibri Light"/>
                        </a:rPr>
                        <a:t>від</a:t>
                      </a:r>
                      <a:r>
                        <a:rPr sz="2000" spc="-2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dirty="0">
                          <a:latin typeface="Calibri Light"/>
                          <a:cs typeface="Calibri Light"/>
                        </a:rPr>
                        <a:t>50</a:t>
                      </a:r>
                      <a:r>
                        <a:rPr sz="2000" spc="-2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spc="-10" dirty="0">
                          <a:latin typeface="Calibri Light"/>
                          <a:cs typeface="Calibri Light"/>
                        </a:rPr>
                        <a:t>000,01грн.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16510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300"/>
                        </a:spcBef>
                      </a:pPr>
                      <a:r>
                        <a:rPr sz="2000" dirty="0">
                          <a:latin typeface="Calibri Light"/>
                          <a:cs typeface="Calibri Light"/>
                        </a:rPr>
                        <a:t>2,5%</a:t>
                      </a:r>
                      <a:r>
                        <a:rPr sz="2000" spc="-2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dirty="0">
                          <a:latin typeface="Calibri Light"/>
                          <a:cs typeface="Calibri Light"/>
                        </a:rPr>
                        <a:t>,</a:t>
                      </a:r>
                      <a:r>
                        <a:rPr sz="2000" spc="-1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dirty="0">
                          <a:latin typeface="Calibri Light"/>
                          <a:cs typeface="Calibri Light"/>
                        </a:rPr>
                        <a:t>мінімум</a:t>
                      </a:r>
                      <a:r>
                        <a:rPr sz="2000" spc="-3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dirty="0">
                          <a:latin typeface="Calibri Light"/>
                          <a:cs typeface="Calibri Light"/>
                        </a:rPr>
                        <a:t>1</a:t>
                      </a:r>
                      <a:r>
                        <a:rPr sz="2000" spc="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spc="-10" dirty="0">
                          <a:latin typeface="Calibri Light"/>
                          <a:cs typeface="Calibri Light"/>
                        </a:rPr>
                        <a:t>500,00грн.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16510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4635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4" name="object 14"/>
          <p:cNvSpPr txBox="1"/>
          <p:nvPr/>
        </p:nvSpPr>
        <p:spPr>
          <a:xfrm>
            <a:off x="199136" y="9529297"/>
            <a:ext cx="629920" cy="533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195"/>
              </a:lnSpc>
            </a:pPr>
            <a:r>
              <a:rPr sz="4000" spc="-25" dirty="0">
                <a:solidFill>
                  <a:srgbClr val="7E7E7E"/>
                </a:solidFill>
                <a:latin typeface="Lucida Console"/>
                <a:cs typeface="Lucida Console"/>
              </a:rPr>
              <a:t>05</a:t>
            </a:r>
            <a:endParaRPr sz="4000">
              <a:latin typeface="Lucida Console"/>
              <a:cs typeface="Lucida Console"/>
            </a:endParaRPr>
          </a:p>
        </p:txBody>
      </p:sp>
      <p:sp>
        <p:nvSpPr>
          <p:cNvPr id="15" name="object 15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35"/>
              </a:lnSpc>
            </a:pPr>
            <a:r>
              <a:rPr dirty="0"/>
              <a:t>ТВОРИМО</a:t>
            </a:r>
            <a:r>
              <a:rPr spc="-65" dirty="0"/>
              <a:t> </a:t>
            </a:r>
            <a:r>
              <a:rPr dirty="0"/>
              <a:t>МАЙБУТНЄ</a:t>
            </a:r>
            <a:r>
              <a:rPr spc="-60" dirty="0"/>
              <a:t> </a:t>
            </a:r>
            <a:r>
              <a:rPr spc="-10" dirty="0"/>
              <a:t>РАЗОМ!</a:t>
            </a:r>
          </a:p>
        </p:txBody>
      </p:sp>
      <p:sp>
        <p:nvSpPr>
          <p:cNvPr id="16" name="object 16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35"/>
              </a:lnSpc>
            </a:pPr>
            <a:r>
              <a:rPr spc="-10" dirty="0"/>
              <a:t>ukrcapital.com.ua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000455" y="7295463"/>
            <a:ext cx="5531485" cy="5753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Calibri Light"/>
                <a:cs typeface="Calibri Light"/>
              </a:rPr>
              <a:t>Внесення</a:t>
            </a:r>
            <a:r>
              <a:rPr sz="1800" spc="185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змін</a:t>
            </a:r>
            <a:r>
              <a:rPr sz="1800" spc="204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до</a:t>
            </a:r>
            <a:r>
              <a:rPr sz="1800" spc="185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умов</a:t>
            </a:r>
            <a:r>
              <a:rPr sz="1800" spc="190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гарантії:</a:t>
            </a:r>
            <a:r>
              <a:rPr sz="1800" spc="185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500,00грн.</a:t>
            </a:r>
            <a:r>
              <a:rPr sz="1800" spc="190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(якщо</a:t>
            </a:r>
            <a:r>
              <a:rPr sz="1800" spc="195" dirty="0">
                <a:latin typeface="Calibri Light"/>
                <a:cs typeface="Calibri Light"/>
              </a:rPr>
              <a:t> </a:t>
            </a:r>
            <a:r>
              <a:rPr sz="1800" spc="-10" dirty="0">
                <a:latin typeface="Calibri Light"/>
                <a:cs typeface="Calibri Light"/>
              </a:rPr>
              <a:t>зміни</a:t>
            </a:r>
            <a:endParaRPr sz="1800">
              <a:latin typeface="Calibri Light"/>
              <a:cs typeface="Calibri Light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800" dirty="0">
                <a:latin typeface="Calibri Light"/>
                <a:cs typeface="Calibri Light"/>
              </a:rPr>
              <a:t>розмір</a:t>
            </a:r>
            <a:r>
              <a:rPr sz="1800" spc="-25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комісії</a:t>
            </a:r>
            <a:r>
              <a:rPr sz="1800" spc="-50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визначається</a:t>
            </a:r>
            <a:r>
              <a:rPr sz="1800" spc="-50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за</a:t>
            </a:r>
            <a:r>
              <a:rPr sz="1800" spc="-40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звичайним</a:t>
            </a:r>
            <a:r>
              <a:rPr sz="1800" spc="-35" dirty="0">
                <a:latin typeface="Calibri Light"/>
                <a:cs typeface="Calibri Light"/>
              </a:rPr>
              <a:t> </a:t>
            </a:r>
            <a:r>
              <a:rPr sz="1800" spc="-10" dirty="0">
                <a:latin typeface="Calibri Light"/>
                <a:cs typeface="Calibri Light"/>
              </a:rPr>
              <a:t>тарифом).</a:t>
            </a:r>
            <a:endParaRPr sz="1800">
              <a:latin typeface="Calibri Light"/>
              <a:cs typeface="Calibri Light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667245" y="7295463"/>
            <a:ext cx="579882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Calibri Light"/>
                <a:cs typeface="Calibri Light"/>
              </a:rPr>
              <a:t>не</a:t>
            </a:r>
            <a:r>
              <a:rPr sz="1800" spc="185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стосуються</a:t>
            </a:r>
            <a:r>
              <a:rPr sz="1800" spc="175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збільшення</a:t>
            </a:r>
            <a:r>
              <a:rPr sz="1800" spc="185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суми</a:t>
            </a:r>
            <a:r>
              <a:rPr sz="1800" spc="180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гарантії,</a:t>
            </a:r>
            <a:r>
              <a:rPr sz="1800" spc="185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в</a:t>
            </a:r>
            <a:r>
              <a:rPr sz="1800" spc="195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такому</a:t>
            </a:r>
            <a:r>
              <a:rPr sz="1800" spc="185" dirty="0">
                <a:latin typeface="Calibri Light"/>
                <a:cs typeface="Calibri Light"/>
              </a:rPr>
              <a:t> </a:t>
            </a:r>
            <a:r>
              <a:rPr sz="1800" spc="-10" dirty="0">
                <a:latin typeface="Calibri Light"/>
                <a:cs typeface="Calibri Light"/>
              </a:rPr>
              <a:t>випадку</a:t>
            </a:r>
            <a:endParaRPr sz="1800">
              <a:latin typeface="Calibri Light"/>
              <a:cs typeface="Calibri Light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918463" y="1751202"/>
            <a:ext cx="16380460" cy="366902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ЗОБОВ’ЯЗАННЯ</a:t>
            </a:r>
            <a:r>
              <a:rPr sz="2000" spc="7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БАНКУ</a:t>
            </a:r>
            <a:r>
              <a:rPr sz="2000" spc="8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ВИПЛАТИТИ</a:t>
            </a:r>
            <a:r>
              <a:rPr sz="2000" spc="7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СУМУ</a:t>
            </a:r>
            <a:r>
              <a:rPr sz="2000" spc="8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КОШТІВ</a:t>
            </a:r>
            <a:r>
              <a:rPr sz="2000" spc="6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БЕНЕФІЦІАРУ</a:t>
            </a:r>
            <a:r>
              <a:rPr sz="2000" spc="7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в</a:t>
            </a:r>
            <a:r>
              <a:rPr sz="2000" spc="8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межах</a:t>
            </a:r>
            <a:r>
              <a:rPr sz="2000" spc="9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здійсненого</a:t>
            </a:r>
            <a:r>
              <a:rPr sz="2000" spc="9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авансового</a:t>
            </a:r>
            <a:r>
              <a:rPr sz="2000" spc="10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платежу</a:t>
            </a:r>
            <a:r>
              <a:rPr sz="2000" spc="10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В</a:t>
            </a:r>
            <a:r>
              <a:rPr sz="2000" spc="8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РАЗІ</a:t>
            </a:r>
            <a:r>
              <a:rPr sz="2000" spc="8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НЕВИКОНАННЯ</a:t>
            </a:r>
            <a:r>
              <a:rPr sz="2000" spc="7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ПРИНЦИПАЛОМ</a:t>
            </a:r>
            <a:r>
              <a:rPr sz="2000" spc="6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20" dirty="0">
                <a:solidFill>
                  <a:srgbClr val="252525"/>
                </a:solidFill>
                <a:latin typeface="Calibri Light"/>
                <a:cs typeface="Calibri Light"/>
              </a:rPr>
              <a:t>УМОВ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договору</a:t>
            </a:r>
            <a:r>
              <a:rPr sz="2000" spc="-4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і відмови</a:t>
            </a:r>
            <a:r>
              <a:rPr sz="2000" spc="-2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або</a:t>
            </a:r>
            <a:r>
              <a:rPr sz="2000" spc="-2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30" dirty="0">
                <a:solidFill>
                  <a:srgbClr val="252525"/>
                </a:solidFill>
                <a:latin typeface="Calibri Light"/>
                <a:cs typeface="Calibri Light"/>
              </a:rPr>
              <a:t>НЕМОЖЛИВОСТІ</a:t>
            </a:r>
            <a:r>
              <a:rPr sz="2000" spc="-4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25" dirty="0">
                <a:solidFill>
                  <a:srgbClr val="252525"/>
                </a:solidFill>
                <a:latin typeface="Calibri Light"/>
                <a:cs typeface="Calibri Light"/>
              </a:rPr>
              <a:t>ПОВЕРНУТИ</a:t>
            </a:r>
            <a:r>
              <a:rPr sz="2000" spc="-5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25" dirty="0">
                <a:solidFill>
                  <a:srgbClr val="252525"/>
                </a:solidFill>
                <a:latin typeface="Calibri Light"/>
                <a:cs typeface="Calibri Light"/>
              </a:rPr>
              <a:t>ОТРИМАНИЙ</a:t>
            </a:r>
            <a:r>
              <a:rPr sz="2000" spc="-5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ВІД</a:t>
            </a:r>
            <a:r>
              <a:rPr sz="2000" spc="-6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20" dirty="0">
                <a:solidFill>
                  <a:srgbClr val="252525"/>
                </a:solidFill>
                <a:latin typeface="Calibri Light"/>
                <a:cs typeface="Calibri Light"/>
              </a:rPr>
              <a:t>БЕНЕФІЦІАРА</a:t>
            </a:r>
            <a:r>
              <a:rPr sz="2000" spc="-6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25" dirty="0">
                <a:solidFill>
                  <a:srgbClr val="252525"/>
                </a:solidFill>
                <a:latin typeface="Calibri Light"/>
                <a:cs typeface="Calibri Light"/>
              </a:rPr>
              <a:t>АВАНСОВИЙ</a:t>
            </a:r>
            <a:r>
              <a:rPr sz="2000" spc="-6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20" dirty="0">
                <a:solidFill>
                  <a:srgbClr val="252525"/>
                </a:solidFill>
                <a:latin typeface="Calibri Light"/>
                <a:cs typeface="Calibri Light"/>
              </a:rPr>
              <a:t>ПЛАТІЖ</a:t>
            </a:r>
            <a:r>
              <a:rPr sz="2000" spc="-7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ЗГІДНО</a:t>
            </a:r>
            <a:r>
              <a:rPr sz="2000" spc="-5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З</a:t>
            </a:r>
            <a:r>
              <a:rPr sz="2000" spc="-1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25" dirty="0">
                <a:solidFill>
                  <a:srgbClr val="252525"/>
                </a:solidFill>
                <a:latin typeface="Calibri Light"/>
                <a:cs typeface="Calibri Light"/>
              </a:rPr>
              <a:t>УМОВАМИ</a:t>
            </a:r>
            <a:r>
              <a:rPr sz="2000" spc="-5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ДОГОВОРУ.</a:t>
            </a:r>
            <a:endParaRPr sz="2000">
              <a:latin typeface="Calibri Light"/>
              <a:cs typeface="Calibri Light"/>
            </a:endParaRPr>
          </a:p>
          <a:p>
            <a:pPr marL="86995">
              <a:lnSpc>
                <a:spcPct val="100000"/>
              </a:lnSpc>
              <a:spcBef>
                <a:spcPts val="1510"/>
              </a:spcBef>
            </a:pP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ЗАБЕЗПЕЧЕННЯ:</a:t>
            </a:r>
            <a:endParaRPr sz="2000">
              <a:latin typeface="Calibri Light"/>
              <a:cs typeface="Calibri Light"/>
            </a:endParaRPr>
          </a:p>
          <a:p>
            <a:pPr marL="435609" indent="-342900">
              <a:lnSpc>
                <a:spcPct val="100000"/>
              </a:lnSpc>
              <a:spcBef>
                <a:spcPts val="855"/>
              </a:spcBef>
              <a:buFont typeface="Wingdings"/>
              <a:buChar char=""/>
              <a:tabLst>
                <a:tab pos="435609" algn="l"/>
              </a:tabLst>
            </a:pP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фінансове</a:t>
            </a:r>
            <a:r>
              <a:rPr sz="2000" spc="-5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забезпечення</a:t>
            </a:r>
            <a:r>
              <a:rPr sz="2000" spc="-5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(грошове</a:t>
            </a:r>
            <a:r>
              <a:rPr sz="2000" spc="-6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покриття</a:t>
            </a:r>
            <a:r>
              <a:rPr sz="2000" spc="-5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-</a:t>
            </a:r>
            <a:r>
              <a:rPr sz="2000" spc="-2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рахунок</a:t>
            </a:r>
            <a:r>
              <a:rPr sz="2000" spc="-5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2932),</a:t>
            </a:r>
            <a:endParaRPr sz="2000">
              <a:latin typeface="Calibri Light"/>
              <a:cs typeface="Calibri Light"/>
            </a:endParaRPr>
          </a:p>
          <a:p>
            <a:pPr marL="435609" marR="4839970" indent="-343535">
              <a:lnSpc>
                <a:spcPct val="100000"/>
              </a:lnSpc>
              <a:buFont typeface="Wingdings"/>
              <a:buChar char=""/>
              <a:tabLst>
                <a:tab pos="435609" algn="l"/>
              </a:tabLst>
            </a:pP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фінансове</a:t>
            </a:r>
            <a:r>
              <a:rPr sz="2000" spc="17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забезпечення</a:t>
            </a:r>
            <a:r>
              <a:rPr sz="2000" spc="18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у</a:t>
            </a:r>
            <a:r>
              <a:rPr sz="2000" spc="17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вигляді</a:t>
            </a:r>
            <a:r>
              <a:rPr sz="2000" spc="17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застави</a:t>
            </a:r>
            <a:r>
              <a:rPr sz="2000" spc="16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майнових</a:t>
            </a:r>
            <a:r>
              <a:rPr sz="2000" spc="16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прав</a:t>
            </a:r>
            <a:r>
              <a:rPr sz="2000" spc="16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вимоги</a:t>
            </a:r>
            <a:r>
              <a:rPr sz="2000" spc="17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на</a:t>
            </a:r>
            <a:r>
              <a:rPr sz="2000" spc="15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грошові</a:t>
            </a:r>
            <a:r>
              <a:rPr sz="2000" spc="15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кошти,</a:t>
            </a:r>
            <a:r>
              <a:rPr sz="2000" spc="17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які</a:t>
            </a:r>
            <a:r>
              <a:rPr sz="2000" spc="15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розміщені</a:t>
            </a:r>
            <a:r>
              <a:rPr sz="2000" spc="16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25" dirty="0">
                <a:solidFill>
                  <a:srgbClr val="252525"/>
                </a:solidFill>
                <a:latin typeface="Calibri Light"/>
                <a:cs typeface="Calibri Light"/>
              </a:rPr>
              <a:t>на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депозитному</a:t>
            </a:r>
            <a:r>
              <a:rPr sz="2000" spc="-6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рахунку</a:t>
            </a:r>
            <a:r>
              <a:rPr sz="2000" spc="-4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в</a:t>
            </a:r>
            <a:r>
              <a:rPr sz="2000" spc="-3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Банку,</a:t>
            </a:r>
            <a:endParaRPr sz="2000">
              <a:latin typeface="Calibri Light"/>
              <a:cs typeface="Calibri Light"/>
            </a:endParaRPr>
          </a:p>
          <a:p>
            <a:pPr marL="435609" indent="-342900">
              <a:lnSpc>
                <a:spcPct val="100000"/>
              </a:lnSpc>
              <a:buFont typeface="Wingdings"/>
              <a:buChar char=""/>
              <a:tabLst>
                <a:tab pos="435609" algn="l"/>
              </a:tabLst>
            </a:pP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фінансова</a:t>
            </a:r>
            <a:r>
              <a:rPr sz="2000" spc="-6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порука</a:t>
            </a:r>
            <a:r>
              <a:rPr sz="2000" spc="-6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директора</a:t>
            </a:r>
            <a:r>
              <a:rPr sz="2000" spc="-7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/кінцевого</a:t>
            </a:r>
            <a:r>
              <a:rPr sz="2000" spc="-6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бенефіціарного</a:t>
            </a:r>
            <a:r>
              <a:rPr sz="2000" spc="-6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власника,</a:t>
            </a:r>
            <a:endParaRPr sz="2000">
              <a:latin typeface="Calibri Light"/>
              <a:cs typeface="Calibri Light"/>
            </a:endParaRPr>
          </a:p>
          <a:p>
            <a:pPr marL="435609" indent="-342900">
              <a:lnSpc>
                <a:spcPct val="100000"/>
              </a:lnSpc>
              <a:buFont typeface="Wingdings"/>
              <a:buChar char=""/>
              <a:tabLst>
                <a:tab pos="435609" algn="l"/>
              </a:tabLst>
            </a:pP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інше</a:t>
            </a:r>
            <a:r>
              <a:rPr sz="2000" spc="-2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прийнятне</a:t>
            </a:r>
            <a:r>
              <a:rPr sz="2000" spc="-4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для</a:t>
            </a:r>
            <a:r>
              <a:rPr sz="2000" spc="-3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Банку</a:t>
            </a:r>
            <a:r>
              <a:rPr sz="2000" spc="-3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забезпечення.</a:t>
            </a:r>
            <a:endParaRPr sz="2000">
              <a:latin typeface="Calibri Light"/>
              <a:cs typeface="Calibri Light"/>
            </a:endParaRPr>
          </a:p>
          <a:p>
            <a:pPr>
              <a:lnSpc>
                <a:spcPct val="100000"/>
              </a:lnSpc>
              <a:spcBef>
                <a:spcPts val="2275"/>
              </a:spcBef>
            </a:pPr>
            <a:endParaRPr sz="2000">
              <a:latin typeface="Calibri Light"/>
              <a:cs typeface="Calibri Light"/>
            </a:endParaRPr>
          </a:p>
          <a:p>
            <a:pPr marL="90805">
              <a:lnSpc>
                <a:spcPct val="100000"/>
              </a:lnSpc>
              <a:spcBef>
                <a:spcPts val="5"/>
              </a:spcBef>
            </a:pP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ТАРИФ:</a:t>
            </a:r>
            <a:endParaRPr sz="2000">
              <a:latin typeface="Calibri Light"/>
              <a:cs typeface="Calibri Light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000455" y="7997190"/>
            <a:ext cx="906335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i="1" dirty="0">
                <a:latin typeface="Calibri Light"/>
                <a:cs typeface="Calibri Light"/>
              </a:rPr>
              <a:t>*Остаточний</a:t>
            </a:r>
            <a:r>
              <a:rPr sz="1800" i="1" spc="-60" dirty="0">
                <a:latin typeface="Calibri Light"/>
                <a:cs typeface="Calibri Light"/>
              </a:rPr>
              <a:t> </a:t>
            </a:r>
            <a:r>
              <a:rPr sz="1800" i="1" dirty="0">
                <a:latin typeface="Calibri Light"/>
                <a:cs typeface="Calibri Light"/>
              </a:rPr>
              <a:t>розмір</a:t>
            </a:r>
            <a:r>
              <a:rPr sz="1800" i="1" spc="-25" dirty="0">
                <a:latin typeface="Calibri Light"/>
                <a:cs typeface="Calibri Light"/>
              </a:rPr>
              <a:t> </a:t>
            </a:r>
            <a:r>
              <a:rPr sz="1800" i="1" dirty="0">
                <a:latin typeface="Calibri Light"/>
                <a:cs typeface="Calibri Light"/>
              </a:rPr>
              <a:t>комісії</a:t>
            </a:r>
            <a:r>
              <a:rPr sz="1800" i="1" spc="-50" dirty="0">
                <a:latin typeface="Calibri Light"/>
                <a:cs typeface="Calibri Light"/>
              </a:rPr>
              <a:t> </a:t>
            </a:r>
            <a:r>
              <a:rPr sz="1800" i="1" dirty="0">
                <a:latin typeface="Calibri Light"/>
                <a:cs typeface="Calibri Light"/>
              </a:rPr>
              <a:t>буде</a:t>
            </a:r>
            <a:r>
              <a:rPr sz="1800" i="1" spc="-45" dirty="0">
                <a:latin typeface="Calibri Light"/>
                <a:cs typeface="Calibri Light"/>
              </a:rPr>
              <a:t> </a:t>
            </a:r>
            <a:r>
              <a:rPr sz="1800" i="1" dirty="0">
                <a:latin typeface="Calibri Light"/>
                <a:cs typeface="Calibri Light"/>
              </a:rPr>
              <a:t>встановлений</a:t>
            </a:r>
            <a:r>
              <a:rPr sz="1800" i="1" spc="-45" dirty="0">
                <a:latin typeface="Calibri Light"/>
                <a:cs typeface="Calibri Light"/>
              </a:rPr>
              <a:t> </a:t>
            </a:r>
            <a:r>
              <a:rPr sz="1800" i="1" dirty="0">
                <a:latin typeface="Calibri Light"/>
                <a:cs typeface="Calibri Light"/>
              </a:rPr>
              <a:t>згідно</a:t>
            </a:r>
            <a:r>
              <a:rPr sz="1800" i="1" spc="-45" dirty="0">
                <a:latin typeface="Calibri Light"/>
                <a:cs typeface="Calibri Light"/>
              </a:rPr>
              <a:t> </a:t>
            </a:r>
            <a:r>
              <a:rPr sz="1800" i="1" dirty="0">
                <a:latin typeface="Calibri Light"/>
                <a:cs typeface="Calibri Light"/>
              </a:rPr>
              <a:t>рішення</a:t>
            </a:r>
            <a:r>
              <a:rPr sz="1800" i="1" spc="-50" dirty="0">
                <a:latin typeface="Calibri Light"/>
                <a:cs typeface="Calibri Light"/>
              </a:rPr>
              <a:t> </a:t>
            </a:r>
            <a:r>
              <a:rPr sz="1800" i="1" spc="-10" dirty="0">
                <a:latin typeface="Calibri Light"/>
                <a:cs typeface="Calibri Light"/>
              </a:rPr>
              <a:t>Колегіального</a:t>
            </a:r>
            <a:r>
              <a:rPr sz="1800" i="1" spc="-45" dirty="0">
                <a:latin typeface="Calibri Light"/>
                <a:cs typeface="Calibri Light"/>
              </a:rPr>
              <a:t> </a:t>
            </a:r>
            <a:r>
              <a:rPr sz="1800" i="1" dirty="0">
                <a:latin typeface="Calibri Light"/>
                <a:cs typeface="Calibri Light"/>
              </a:rPr>
              <a:t>органу</a:t>
            </a:r>
            <a:r>
              <a:rPr sz="1800" i="1" spc="-45" dirty="0">
                <a:latin typeface="Calibri Light"/>
                <a:cs typeface="Calibri Light"/>
              </a:rPr>
              <a:t> </a:t>
            </a:r>
            <a:r>
              <a:rPr sz="1800" i="1" spc="-10" dirty="0">
                <a:latin typeface="Calibri Light"/>
                <a:cs typeface="Calibri Light"/>
              </a:rPr>
              <a:t>Банку.</a:t>
            </a:r>
            <a:endParaRPr sz="1800">
              <a:latin typeface="Calibri Light"/>
              <a:cs typeface="Calibri Light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482085" y="3444907"/>
            <a:ext cx="5949980" cy="6190595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3467227" y="9870261"/>
            <a:ext cx="11340465" cy="0"/>
          </a:xfrm>
          <a:custGeom>
            <a:avLst/>
            <a:gdLst/>
            <a:ahLst/>
            <a:cxnLst/>
            <a:rect l="l" t="t" r="r" b="b"/>
            <a:pathLst>
              <a:path w="11340465">
                <a:moveTo>
                  <a:pt x="0" y="0"/>
                </a:moveTo>
                <a:lnTo>
                  <a:pt x="11339957" y="0"/>
                </a:lnTo>
              </a:path>
            </a:pathLst>
          </a:custGeom>
          <a:ln w="9525">
            <a:solidFill>
              <a:srgbClr val="28466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486251" y="9870261"/>
            <a:ext cx="1403985" cy="0"/>
          </a:xfrm>
          <a:custGeom>
            <a:avLst/>
            <a:gdLst/>
            <a:ahLst/>
            <a:cxnLst/>
            <a:rect l="l" t="t" r="r" b="b"/>
            <a:pathLst>
              <a:path w="1403984">
                <a:moveTo>
                  <a:pt x="0" y="0"/>
                </a:moveTo>
                <a:lnTo>
                  <a:pt x="1403984" y="0"/>
                </a:lnTo>
              </a:path>
            </a:pathLst>
          </a:custGeom>
          <a:ln w="9525">
            <a:solidFill>
              <a:srgbClr val="28466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464997" y="400934"/>
            <a:ext cx="1903292" cy="449151"/>
          </a:xfrm>
          <a:prstGeom prst="rect">
            <a:avLst/>
          </a:prstGeom>
        </p:spPr>
      </p:pic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4052550" algn="l"/>
              </a:tabLst>
            </a:pPr>
            <a:r>
              <a:rPr spc="-175" dirty="0"/>
              <a:t> </a:t>
            </a:r>
            <a:r>
              <a:rPr spc="-25" dirty="0"/>
              <a:t>ГАРАНТІЯ</a:t>
            </a:r>
            <a:r>
              <a:rPr spc="-130" dirty="0"/>
              <a:t> </a:t>
            </a:r>
            <a:r>
              <a:rPr spc="-10" dirty="0"/>
              <a:t>ПЛАТЕЖУ</a:t>
            </a:r>
            <a:r>
              <a:rPr dirty="0"/>
              <a:t>	</a:t>
            </a:r>
          </a:p>
        </p:txBody>
      </p:sp>
      <p:sp>
        <p:nvSpPr>
          <p:cNvPr id="7" name="object 7"/>
          <p:cNvSpPr/>
          <p:nvPr/>
        </p:nvSpPr>
        <p:spPr>
          <a:xfrm>
            <a:off x="11148568" y="5365241"/>
            <a:ext cx="903605" cy="365125"/>
          </a:xfrm>
          <a:custGeom>
            <a:avLst/>
            <a:gdLst/>
            <a:ahLst/>
            <a:cxnLst/>
            <a:rect l="l" t="t" r="r" b="b"/>
            <a:pathLst>
              <a:path w="903604" h="365125">
                <a:moveTo>
                  <a:pt x="477075" y="249174"/>
                </a:moveTo>
                <a:lnTo>
                  <a:pt x="307339" y="249174"/>
                </a:lnTo>
                <a:lnTo>
                  <a:pt x="437768" y="255016"/>
                </a:lnTo>
                <a:lnTo>
                  <a:pt x="463676" y="338455"/>
                </a:lnTo>
                <a:lnTo>
                  <a:pt x="464565" y="339979"/>
                </a:lnTo>
                <a:lnTo>
                  <a:pt x="465327" y="341375"/>
                </a:lnTo>
                <a:lnTo>
                  <a:pt x="466216" y="342773"/>
                </a:lnTo>
                <a:lnTo>
                  <a:pt x="467486" y="343916"/>
                </a:lnTo>
                <a:lnTo>
                  <a:pt x="469518" y="344805"/>
                </a:lnTo>
                <a:lnTo>
                  <a:pt x="471042" y="345567"/>
                </a:lnTo>
                <a:lnTo>
                  <a:pt x="473481" y="346329"/>
                </a:lnTo>
                <a:lnTo>
                  <a:pt x="473815" y="346329"/>
                </a:lnTo>
                <a:lnTo>
                  <a:pt x="477520" y="346963"/>
                </a:lnTo>
                <a:lnTo>
                  <a:pt x="480567" y="347218"/>
                </a:lnTo>
                <a:lnTo>
                  <a:pt x="496697" y="347218"/>
                </a:lnTo>
                <a:lnTo>
                  <a:pt x="499109" y="346329"/>
                </a:lnTo>
                <a:lnTo>
                  <a:pt x="501268" y="344805"/>
                </a:lnTo>
                <a:lnTo>
                  <a:pt x="503300" y="343408"/>
                </a:lnTo>
                <a:lnTo>
                  <a:pt x="504443" y="341375"/>
                </a:lnTo>
                <a:lnTo>
                  <a:pt x="504722" y="338455"/>
                </a:lnTo>
                <a:lnTo>
                  <a:pt x="504698" y="333756"/>
                </a:lnTo>
                <a:lnTo>
                  <a:pt x="503808" y="331724"/>
                </a:lnTo>
                <a:lnTo>
                  <a:pt x="477075" y="249174"/>
                </a:lnTo>
                <a:close/>
              </a:path>
              <a:path w="903604" h="365125">
                <a:moveTo>
                  <a:pt x="247861" y="336677"/>
                </a:moveTo>
                <a:lnTo>
                  <a:pt x="242442" y="336677"/>
                </a:lnTo>
                <a:lnTo>
                  <a:pt x="257683" y="337185"/>
                </a:lnTo>
                <a:lnTo>
                  <a:pt x="252264" y="337185"/>
                </a:lnTo>
                <a:lnTo>
                  <a:pt x="247861" y="336677"/>
                </a:lnTo>
                <a:close/>
              </a:path>
              <a:path w="903604" h="365125">
                <a:moveTo>
                  <a:pt x="390143" y="15748"/>
                </a:moveTo>
                <a:lnTo>
                  <a:pt x="370712" y="15748"/>
                </a:lnTo>
                <a:lnTo>
                  <a:pt x="368680" y="16383"/>
                </a:lnTo>
                <a:lnTo>
                  <a:pt x="366299" y="17018"/>
                </a:lnTo>
                <a:lnTo>
                  <a:pt x="366522" y="17018"/>
                </a:lnTo>
                <a:lnTo>
                  <a:pt x="364998" y="17780"/>
                </a:lnTo>
                <a:lnTo>
                  <a:pt x="363347" y="19050"/>
                </a:lnTo>
                <a:lnTo>
                  <a:pt x="361823" y="20447"/>
                </a:lnTo>
                <a:lnTo>
                  <a:pt x="360552" y="22098"/>
                </a:lnTo>
                <a:lnTo>
                  <a:pt x="359663" y="24130"/>
                </a:lnTo>
                <a:lnTo>
                  <a:pt x="235965" y="319532"/>
                </a:lnTo>
                <a:lnTo>
                  <a:pt x="234823" y="321563"/>
                </a:lnTo>
                <a:lnTo>
                  <a:pt x="234314" y="323850"/>
                </a:lnTo>
                <a:lnTo>
                  <a:pt x="234374" y="329184"/>
                </a:lnTo>
                <a:lnTo>
                  <a:pt x="235330" y="331216"/>
                </a:lnTo>
                <a:lnTo>
                  <a:pt x="239140" y="334518"/>
                </a:lnTo>
                <a:lnTo>
                  <a:pt x="241426" y="335534"/>
                </a:lnTo>
                <a:lnTo>
                  <a:pt x="246760" y="336550"/>
                </a:lnTo>
                <a:lnTo>
                  <a:pt x="252264" y="337185"/>
                </a:lnTo>
                <a:lnTo>
                  <a:pt x="260476" y="337185"/>
                </a:lnTo>
                <a:lnTo>
                  <a:pt x="275278" y="329184"/>
                </a:lnTo>
                <a:lnTo>
                  <a:pt x="275382" y="328803"/>
                </a:lnTo>
                <a:lnTo>
                  <a:pt x="275451" y="328549"/>
                </a:lnTo>
                <a:lnTo>
                  <a:pt x="275555" y="328168"/>
                </a:lnTo>
                <a:lnTo>
                  <a:pt x="275743" y="327660"/>
                </a:lnTo>
                <a:lnTo>
                  <a:pt x="307339" y="249174"/>
                </a:lnTo>
                <a:lnTo>
                  <a:pt x="477075" y="249174"/>
                </a:lnTo>
                <a:lnTo>
                  <a:pt x="467575" y="219837"/>
                </a:lnTo>
                <a:lnTo>
                  <a:pt x="429005" y="219837"/>
                </a:lnTo>
                <a:lnTo>
                  <a:pt x="319024" y="214884"/>
                </a:lnTo>
                <a:lnTo>
                  <a:pt x="379915" y="67669"/>
                </a:lnTo>
                <a:lnTo>
                  <a:pt x="376890" y="58293"/>
                </a:lnTo>
                <a:lnTo>
                  <a:pt x="376808" y="58038"/>
                </a:lnTo>
                <a:lnTo>
                  <a:pt x="415178" y="58038"/>
                </a:lnTo>
                <a:lnTo>
                  <a:pt x="407034" y="32893"/>
                </a:lnTo>
                <a:lnTo>
                  <a:pt x="406450" y="27050"/>
                </a:lnTo>
                <a:lnTo>
                  <a:pt x="406400" y="26543"/>
                </a:lnTo>
                <a:lnTo>
                  <a:pt x="405510" y="22987"/>
                </a:lnTo>
                <a:lnTo>
                  <a:pt x="405383" y="22479"/>
                </a:lnTo>
                <a:lnTo>
                  <a:pt x="403986" y="21082"/>
                </a:lnTo>
                <a:lnTo>
                  <a:pt x="402589" y="19558"/>
                </a:lnTo>
                <a:lnTo>
                  <a:pt x="400938" y="18415"/>
                </a:lnTo>
                <a:lnTo>
                  <a:pt x="398906" y="17780"/>
                </a:lnTo>
                <a:lnTo>
                  <a:pt x="396875" y="17018"/>
                </a:lnTo>
                <a:lnTo>
                  <a:pt x="394588" y="16383"/>
                </a:lnTo>
                <a:lnTo>
                  <a:pt x="390143" y="15748"/>
                </a:lnTo>
                <a:close/>
              </a:path>
              <a:path w="903604" h="365125">
                <a:moveTo>
                  <a:pt x="463124" y="336677"/>
                </a:moveTo>
                <a:lnTo>
                  <a:pt x="265049" y="336677"/>
                </a:lnTo>
                <a:lnTo>
                  <a:pt x="260476" y="337185"/>
                </a:lnTo>
                <a:lnTo>
                  <a:pt x="463282" y="337185"/>
                </a:lnTo>
                <a:lnTo>
                  <a:pt x="463124" y="336677"/>
                </a:lnTo>
                <a:close/>
              </a:path>
              <a:path w="903604" h="365125">
                <a:moveTo>
                  <a:pt x="102361" y="330073"/>
                </a:moveTo>
                <a:lnTo>
                  <a:pt x="97408" y="330073"/>
                </a:lnTo>
                <a:lnTo>
                  <a:pt x="117220" y="330835"/>
                </a:lnTo>
                <a:lnTo>
                  <a:pt x="112267" y="330835"/>
                </a:lnTo>
                <a:lnTo>
                  <a:pt x="102361" y="330073"/>
                </a:lnTo>
                <a:close/>
              </a:path>
              <a:path w="903604" h="365125">
                <a:moveTo>
                  <a:pt x="11175" y="0"/>
                </a:moveTo>
                <a:lnTo>
                  <a:pt x="0" y="22987"/>
                </a:lnTo>
                <a:lnTo>
                  <a:pt x="214" y="24130"/>
                </a:lnTo>
                <a:lnTo>
                  <a:pt x="261" y="24384"/>
                </a:lnTo>
                <a:lnTo>
                  <a:pt x="380" y="25019"/>
                </a:lnTo>
                <a:lnTo>
                  <a:pt x="571" y="26543"/>
                </a:lnTo>
                <a:lnTo>
                  <a:pt x="634" y="27050"/>
                </a:lnTo>
                <a:lnTo>
                  <a:pt x="1270" y="28956"/>
                </a:lnTo>
                <a:lnTo>
                  <a:pt x="3048" y="32258"/>
                </a:lnTo>
                <a:lnTo>
                  <a:pt x="4190" y="33400"/>
                </a:lnTo>
                <a:lnTo>
                  <a:pt x="4317" y="33528"/>
                </a:lnTo>
                <a:lnTo>
                  <a:pt x="5968" y="34671"/>
                </a:lnTo>
                <a:lnTo>
                  <a:pt x="7492" y="35813"/>
                </a:lnTo>
                <a:lnTo>
                  <a:pt x="9398" y="36449"/>
                </a:lnTo>
                <a:lnTo>
                  <a:pt x="11683" y="36449"/>
                </a:lnTo>
                <a:lnTo>
                  <a:pt x="100456" y="40512"/>
                </a:lnTo>
                <a:lnTo>
                  <a:pt x="88010" y="318388"/>
                </a:lnTo>
                <a:lnTo>
                  <a:pt x="88010" y="320294"/>
                </a:lnTo>
                <a:lnTo>
                  <a:pt x="88283" y="321563"/>
                </a:lnTo>
                <a:lnTo>
                  <a:pt x="88391" y="322072"/>
                </a:lnTo>
                <a:lnTo>
                  <a:pt x="89280" y="323850"/>
                </a:lnTo>
                <a:lnTo>
                  <a:pt x="90170" y="325500"/>
                </a:lnTo>
                <a:lnTo>
                  <a:pt x="91706" y="326898"/>
                </a:lnTo>
                <a:lnTo>
                  <a:pt x="91839" y="326898"/>
                </a:lnTo>
                <a:lnTo>
                  <a:pt x="93472" y="327660"/>
                </a:lnTo>
                <a:lnTo>
                  <a:pt x="95250" y="328549"/>
                </a:lnTo>
                <a:lnTo>
                  <a:pt x="97154" y="329184"/>
                </a:lnTo>
                <a:lnTo>
                  <a:pt x="99313" y="329565"/>
                </a:lnTo>
                <a:lnTo>
                  <a:pt x="101346" y="330073"/>
                </a:lnTo>
                <a:lnTo>
                  <a:pt x="102361" y="330073"/>
                </a:lnTo>
                <a:lnTo>
                  <a:pt x="112267" y="330835"/>
                </a:lnTo>
                <a:lnTo>
                  <a:pt x="111252" y="330835"/>
                </a:lnTo>
                <a:lnTo>
                  <a:pt x="117728" y="330073"/>
                </a:lnTo>
                <a:lnTo>
                  <a:pt x="119760" y="329565"/>
                </a:lnTo>
                <a:lnTo>
                  <a:pt x="121665" y="328803"/>
                </a:lnTo>
                <a:lnTo>
                  <a:pt x="123571" y="328168"/>
                </a:lnTo>
                <a:lnTo>
                  <a:pt x="125095" y="326898"/>
                </a:lnTo>
                <a:lnTo>
                  <a:pt x="126142" y="325500"/>
                </a:lnTo>
                <a:lnTo>
                  <a:pt x="127175" y="323850"/>
                </a:lnTo>
                <a:lnTo>
                  <a:pt x="127843" y="322072"/>
                </a:lnTo>
                <a:lnTo>
                  <a:pt x="127968" y="318388"/>
                </a:lnTo>
                <a:lnTo>
                  <a:pt x="140152" y="46355"/>
                </a:lnTo>
                <a:lnTo>
                  <a:pt x="140255" y="44069"/>
                </a:lnTo>
                <a:lnTo>
                  <a:pt x="140334" y="42291"/>
                </a:lnTo>
                <a:lnTo>
                  <a:pt x="238222" y="42291"/>
                </a:lnTo>
                <a:lnTo>
                  <a:pt x="239013" y="41148"/>
                </a:lnTo>
                <a:lnTo>
                  <a:pt x="242400" y="24130"/>
                </a:lnTo>
                <a:lnTo>
                  <a:pt x="241892" y="21082"/>
                </a:lnTo>
                <a:lnTo>
                  <a:pt x="241786" y="20447"/>
                </a:lnTo>
                <a:lnTo>
                  <a:pt x="236220" y="11684"/>
                </a:lnTo>
                <a:lnTo>
                  <a:pt x="234441" y="10541"/>
                </a:lnTo>
                <a:lnTo>
                  <a:pt x="232536" y="9906"/>
                </a:lnTo>
                <a:lnTo>
                  <a:pt x="233362" y="9906"/>
                </a:lnTo>
                <a:lnTo>
                  <a:pt x="13334" y="127"/>
                </a:lnTo>
                <a:lnTo>
                  <a:pt x="11175" y="0"/>
                </a:lnTo>
                <a:close/>
              </a:path>
              <a:path w="903604" h="365125">
                <a:moveTo>
                  <a:pt x="234793" y="330073"/>
                </a:moveTo>
                <a:lnTo>
                  <a:pt x="117728" y="330073"/>
                </a:lnTo>
                <a:lnTo>
                  <a:pt x="111252" y="330835"/>
                </a:lnTo>
                <a:lnTo>
                  <a:pt x="235151" y="330835"/>
                </a:lnTo>
                <a:lnTo>
                  <a:pt x="234793" y="330073"/>
                </a:lnTo>
                <a:close/>
              </a:path>
              <a:path w="903604" h="365125">
                <a:moveTo>
                  <a:pt x="461074" y="330073"/>
                </a:moveTo>
                <a:lnTo>
                  <a:pt x="274804" y="330073"/>
                </a:lnTo>
                <a:lnTo>
                  <a:pt x="274320" y="330835"/>
                </a:lnTo>
                <a:lnTo>
                  <a:pt x="461310" y="330835"/>
                </a:lnTo>
                <a:lnTo>
                  <a:pt x="461074" y="330073"/>
                </a:lnTo>
                <a:close/>
              </a:path>
              <a:path w="903604" h="365125">
                <a:moveTo>
                  <a:pt x="415178" y="58038"/>
                </a:moveTo>
                <a:lnTo>
                  <a:pt x="376808" y="58038"/>
                </a:lnTo>
                <a:lnTo>
                  <a:pt x="383793" y="58293"/>
                </a:lnTo>
                <a:lnTo>
                  <a:pt x="379915" y="67669"/>
                </a:lnTo>
                <a:lnTo>
                  <a:pt x="429005" y="219837"/>
                </a:lnTo>
                <a:lnTo>
                  <a:pt x="467575" y="219837"/>
                </a:lnTo>
                <a:lnTo>
                  <a:pt x="415260" y="58293"/>
                </a:lnTo>
                <a:lnTo>
                  <a:pt x="415178" y="58038"/>
                </a:lnTo>
                <a:close/>
              </a:path>
              <a:path w="903604" h="365125">
                <a:moveTo>
                  <a:pt x="376808" y="58038"/>
                </a:moveTo>
                <a:lnTo>
                  <a:pt x="379915" y="67669"/>
                </a:lnTo>
                <a:lnTo>
                  <a:pt x="383793" y="58293"/>
                </a:lnTo>
                <a:lnTo>
                  <a:pt x="376808" y="58038"/>
                </a:lnTo>
                <a:close/>
              </a:path>
              <a:path w="903604" h="365125">
                <a:moveTo>
                  <a:pt x="238222" y="42291"/>
                </a:moveTo>
                <a:lnTo>
                  <a:pt x="140334" y="42291"/>
                </a:lnTo>
                <a:lnTo>
                  <a:pt x="231709" y="46355"/>
                </a:lnTo>
                <a:lnTo>
                  <a:pt x="231012" y="46355"/>
                </a:lnTo>
                <a:lnTo>
                  <a:pt x="233045" y="45847"/>
                </a:lnTo>
                <a:lnTo>
                  <a:pt x="234696" y="44958"/>
                </a:lnTo>
                <a:lnTo>
                  <a:pt x="236474" y="44069"/>
                </a:lnTo>
                <a:lnTo>
                  <a:pt x="237871" y="42799"/>
                </a:lnTo>
                <a:lnTo>
                  <a:pt x="238222" y="42291"/>
                </a:lnTo>
                <a:close/>
              </a:path>
              <a:path w="903604" h="365125">
                <a:moveTo>
                  <a:pt x="383920" y="15112"/>
                </a:moveTo>
                <a:lnTo>
                  <a:pt x="376999" y="15112"/>
                </a:lnTo>
                <a:lnTo>
                  <a:pt x="370332" y="15748"/>
                </a:lnTo>
                <a:lnTo>
                  <a:pt x="390588" y="15748"/>
                </a:lnTo>
                <a:lnTo>
                  <a:pt x="383920" y="15112"/>
                </a:lnTo>
                <a:close/>
              </a:path>
              <a:path w="903604" h="365125">
                <a:moveTo>
                  <a:pt x="699035" y="202184"/>
                </a:moveTo>
                <a:lnTo>
                  <a:pt x="598170" y="202184"/>
                </a:lnTo>
                <a:lnTo>
                  <a:pt x="612393" y="202819"/>
                </a:lnTo>
                <a:lnTo>
                  <a:pt x="619916" y="203319"/>
                </a:lnTo>
                <a:lnTo>
                  <a:pt x="661415" y="218948"/>
                </a:lnTo>
                <a:lnTo>
                  <a:pt x="667638" y="223900"/>
                </a:lnTo>
                <a:lnTo>
                  <a:pt x="687349" y="258206"/>
                </a:lnTo>
                <a:lnTo>
                  <a:pt x="716944" y="346075"/>
                </a:lnTo>
                <a:lnTo>
                  <a:pt x="717354" y="347725"/>
                </a:lnTo>
                <a:lnTo>
                  <a:pt x="718057" y="349250"/>
                </a:lnTo>
                <a:lnTo>
                  <a:pt x="718947" y="350774"/>
                </a:lnTo>
                <a:lnTo>
                  <a:pt x="719708" y="352425"/>
                </a:lnTo>
                <a:lnTo>
                  <a:pt x="721105" y="353822"/>
                </a:lnTo>
                <a:lnTo>
                  <a:pt x="722756" y="354965"/>
                </a:lnTo>
                <a:lnTo>
                  <a:pt x="724534" y="356108"/>
                </a:lnTo>
                <a:lnTo>
                  <a:pt x="726693" y="356997"/>
                </a:lnTo>
                <a:lnTo>
                  <a:pt x="729589" y="357632"/>
                </a:lnTo>
                <a:lnTo>
                  <a:pt x="732002" y="358267"/>
                </a:lnTo>
                <a:lnTo>
                  <a:pt x="732535" y="358267"/>
                </a:lnTo>
                <a:lnTo>
                  <a:pt x="736599" y="358775"/>
                </a:lnTo>
                <a:lnTo>
                  <a:pt x="740028" y="358775"/>
                </a:lnTo>
                <a:lnTo>
                  <a:pt x="741679" y="358902"/>
                </a:lnTo>
                <a:lnTo>
                  <a:pt x="744474" y="358775"/>
                </a:lnTo>
                <a:lnTo>
                  <a:pt x="748664" y="358267"/>
                </a:lnTo>
                <a:lnTo>
                  <a:pt x="758271" y="349885"/>
                </a:lnTo>
                <a:lnTo>
                  <a:pt x="758189" y="343281"/>
                </a:lnTo>
                <a:lnTo>
                  <a:pt x="728090" y="254508"/>
                </a:lnTo>
                <a:lnTo>
                  <a:pt x="712597" y="219202"/>
                </a:lnTo>
                <a:lnTo>
                  <a:pt x="707898" y="212344"/>
                </a:lnTo>
                <a:lnTo>
                  <a:pt x="699035" y="202184"/>
                </a:lnTo>
                <a:close/>
              </a:path>
              <a:path w="903604" h="365125">
                <a:moveTo>
                  <a:pt x="732535" y="358267"/>
                </a:moveTo>
                <a:lnTo>
                  <a:pt x="726947" y="358267"/>
                </a:lnTo>
                <a:lnTo>
                  <a:pt x="742188" y="358775"/>
                </a:lnTo>
                <a:lnTo>
                  <a:pt x="736599" y="358775"/>
                </a:lnTo>
                <a:lnTo>
                  <a:pt x="732535" y="358267"/>
                </a:lnTo>
                <a:close/>
              </a:path>
              <a:path w="903604" h="365125">
                <a:moveTo>
                  <a:pt x="565403" y="350774"/>
                </a:moveTo>
                <a:lnTo>
                  <a:pt x="557783" y="350774"/>
                </a:lnTo>
                <a:lnTo>
                  <a:pt x="578357" y="351536"/>
                </a:lnTo>
                <a:lnTo>
                  <a:pt x="570737" y="351536"/>
                </a:lnTo>
                <a:lnTo>
                  <a:pt x="565403" y="350774"/>
                </a:lnTo>
                <a:close/>
              </a:path>
              <a:path w="903604" h="365125">
                <a:moveTo>
                  <a:pt x="589279" y="24384"/>
                </a:moveTo>
                <a:lnTo>
                  <a:pt x="578103" y="24384"/>
                </a:lnTo>
                <a:lnTo>
                  <a:pt x="573785" y="25146"/>
                </a:lnTo>
                <a:lnTo>
                  <a:pt x="565722" y="36068"/>
                </a:lnTo>
                <a:lnTo>
                  <a:pt x="552309" y="336550"/>
                </a:lnTo>
                <a:lnTo>
                  <a:pt x="552196" y="339090"/>
                </a:lnTo>
                <a:lnTo>
                  <a:pt x="552170" y="339471"/>
                </a:lnTo>
                <a:lnTo>
                  <a:pt x="552068" y="340995"/>
                </a:lnTo>
                <a:lnTo>
                  <a:pt x="555878" y="347725"/>
                </a:lnTo>
                <a:lnTo>
                  <a:pt x="556169" y="347725"/>
                </a:lnTo>
                <a:lnTo>
                  <a:pt x="557529" y="348361"/>
                </a:lnTo>
                <a:lnTo>
                  <a:pt x="570737" y="351536"/>
                </a:lnTo>
                <a:lnTo>
                  <a:pt x="577045" y="351536"/>
                </a:lnTo>
                <a:lnTo>
                  <a:pt x="581109" y="350774"/>
                </a:lnTo>
                <a:lnTo>
                  <a:pt x="581786" y="350774"/>
                </a:lnTo>
                <a:lnTo>
                  <a:pt x="597645" y="213868"/>
                </a:lnTo>
                <a:lnTo>
                  <a:pt x="597714" y="212344"/>
                </a:lnTo>
                <a:lnTo>
                  <a:pt x="597816" y="210058"/>
                </a:lnTo>
                <a:lnTo>
                  <a:pt x="597936" y="207391"/>
                </a:lnTo>
                <a:lnTo>
                  <a:pt x="598016" y="205605"/>
                </a:lnTo>
                <a:lnTo>
                  <a:pt x="598141" y="202819"/>
                </a:lnTo>
                <a:lnTo>
                  <a:pt x="598170" y="202184"/>
                </a:lnTo>
                <a:lnTo>
                  <a:pt x="699035" y="202184"/>
                </a:lnTo>
                <a:lnTo>
                  <a:pt x="697483" y="200406"/>
                </a:lnTo>
                <a:lnTo>
                  <a:pt x="691641" y="195325"/>
                </a:lnTo>
                <a:lnTo>
                  <a:pt x="685291" y="191135"/>
                </a:lnTo>
                <a:lnTo>
                  <a:pt x="680581" y="188087"/>
                </a:lnTo>
                <a:lnTo>
                  <a:pt x="666114" y="188087"/>
                </a:lnTo>
                <a:lnTo>
                  <a:pt x="666223" y="185221"/>
                </a:lnTo>
                <a:lnTo>
                  <a:pt x="666282" y="183642"/>
                </a:lnTo>
                <a:lnTo>
                  <a:pt x="666368" y="181356"/>
                </a:lnTo>
                <a:lnTo>
                  <a:pt x="683005" y="181356"/>
                </a:lnTo>
                <a:lnTo>
                  <a:pt x="689101" y="177927"/>
                </a:lnTo>
                <a:lnTo>
                  <a:pt x="694816" y="173609"/>
                </a:lnTo>
                <a:lnTo>
                  <a:pt x="700024" y="168402"/>
                </a:lnTo>
                <a:lnTo>
                  <a:pt x="701887" y="166493"/>
                </a:lnTo>
                <a:lnTo>
                  <a:pt x="616800" y="166493"/>
                </a:lnTo>
                <a:lnTo>
                  <a:pt x="599821" y="165735"/>
                </a:lnTo>
                <a:lnTo>
                  <a:pt x="605387" y="42545"/>
                </a:lnTo>
                <a:lnTo>
                  <a:pt x="605485" y="40386"/>
                </a:lnTo>
                <a:lnTo>
                  <a:pt x="605559" y="38735"/>
                </a:lnTo>
                <a:lnTo>
                  <a:pt x="605662" y="34798"/>
                </a:lnTo>
                <a:lnTo>
                  <a:pt x="605281" y="32893"/>
                </a:lnTo>
                <a:lnTo>
                  <a:pt x="591947" y="24637"/>
                </a:lnTo>
                <a:lnTo>
                  <a:pt x="589279" y="24384"/>
                </a:lnTo>
                <a:close/>
              </a:path>
              <a:path w="903604" h="365125">
                <a:moveTo>
                  <a:pt x="718947" y="350774"/>
                </a:moveTo>
                <a:lnTo>
                  <a:pt x="581109" y="350774"/>
                </a:lnTo>
                <a:lnTo>
                  <a:pt x="577045" y="351536"/>
                </a:lnTo>
                <a:lnTo>
                  <a:pt x="719298" y="351536"/>
                </a:lnTo>
                <a:lnTo>
                  <a:pt x="718947" y="350774"/>
                </a:lnTo>
                <a:close/>
              </a:path>
              <a:path w="903604" h="365125">
                <a:moveTo>
                  <a:pt x="666368" y="181356"/>
                </a:moveTo>
                <a:lnTo>
                  <a:pt x="666282" y="183642"/>
                </a:lnTo>
                <a:lnTo>
                  <a:pt x="666223" y="185221"/>
                </a:lnTo>
                <a:lnTo>
                  <a:pt x="666114" y="188087"/>
                </a:lnTo>
                <a:lnTo>
                  <a:pt x="671195" y="186944"/>
                </a:lnTo>
                <a:lnTo>
                  <a:pt x="675501" y="185221"/>
                </a:lnTo>
                <a:lnTo>
                  <a:pt x="672464" y="183642"/>
                </a:lnTo>
                <a:lnTo>
                  <a:pt x="666368" y="181356"/>
                </a:lnTo>
                <a:close/>
              </a:path>
              <a:path w="903604" h="365125">
                <a:moveTo>
                  <a:pt x="675501" y="185221"/>
                </a:moveTo>
                <a:lnTo>
                  <a:pt x="671195" y="186944"/>
                </a:lnTo>
                <a:lnTo>
                  <a:pt x="666114" y="188087"/>
                </a:lnTo>
                <a:lnTo>
                  <a:pt x="680581" y="188087"/>
                </a:lnTo>
                <a:lnTo>
                  <a:pt x="678814" y="186944"/>
                </a:lnTo>
                <a:lnTo>
                  <a:pt x="675501" y="185221"/>
                </a:lnTo>
                <a:close/>
              </a:path>
              <a:path w="903604" h="365125">
                <a:moveTo>
                  <a:pt x="683005" y="181356"/>
                </a:moveTo>
                <a:lnTo>
                  <a:pt x="666368" y="181356"/>
                </a:lnTo>
                <a:lnTo>
                  <a:pt x="672464" y="183642"/>
                </a:lnTo>
                <a:lnTo>
                  <a:pt x="675501" y="185221"/>
                </a:lnTo>
                <a:lnTo>
                  <a:pt x="676909" y="184658"/>
                </a:lnTo>
                <a:lnTo>
                  <a:pt x="683005" y="181356"/>
                </a:lnTo>
                <a:close/>
              </a:path>
              <a:path w="903604" h="365125">
                <a:moveTo>
                  <a:pt x="744220" y="31242"/>
                </a:moveTo>
                <a:lnTo>
                  <a:pt x="733721" y="31242"/>
                </a:lnTo>
                <a:lnTo>
                  <a:pt x="729487" y="31877"/>
                </a:lnTo>
                <a:lnTo>
                  <a:pt x="718692" y="42545"/>
                </a:lnTo>
                <a:lnTo>
                  <a:pt x="690499" y="113030"/>
                </a:lnTo>
                <a:lnTo>
                  <a:pt x="667472" y="149987"/>
                </a:lnTo>
                <a:lnTo>
                  <a:pt x="628475" y="166115"/>
                </a:lnTo>
                <a:lnTo>
                  <a:pt x="621468" y="166493"/>
                </a:lnTo>
                <a:lnTo>
                  <a:pt x="701887" y="166493"/>
                </a:lnTo>
                <a:lnTo>
                  <a:pt x="723440" y="132032"/>
                </a:lnTo>
                <a:lnTo>
                  <a:pt x="757301" y="54102"/>
                </a:lnTo>
                <a:lnTo>
                  <a:pt x="758825" y="49657"/>
                </a:lnTo>
                <a:lnTo>
                  <a:pt x="759459" y="47625"/>
                </a:lnTo>
                <a:lnTo>
                  <a:pt x="759586" y="40386"/>
                </a:lnTo>
                <a:lnTo>
                  <a:pt x="759196" y="39116"/>
                </a:lnTo>
                <a:lnTo>
                  <a:pt x="759078" y="38735"/>
                </a:lnTo>
                <a:lnTo>
                  <a:pt x="758443" y="36957"/>
                </a:lnTo>
                <a:lnTo>
                  <a:pt x="757301" y="35560"/>
                </a:lnTo>
                <a:lnTo>
                  <a:pt x="753967" y="33655"/>
                </a:lnTo>
                <a:lnTo>
                  <a:pt x="752051" y="32893"/>
                </a:lnTo>
                <a:lnTo>
                  <a:pt x="752195" y="32893"/>
                </a:lnTo>
                <a:lnTo>
                  <a:pt x="749300" y="32131"/>
                </a:lnTo>
                <a:lnTo>
                  <a:pt x="746886" y="31623"/>
                </a:lnTo>
                <a:lnTo>
                  <a:pt x="744220" y="31242"/>
                </a:lnTo>
                <a:close/>
              </a:path>
              <a:path w="903604" h="365125">
                <a:moveTo>
                  <a:pt x="737742" y="30987"/>
                </a:moveTo>
                <a:lnTo>
                  <a:pt x="731393" y="31242"/>
                </a:lnTo>
                <a:lnTo>
                  <a:pt x="744854" y="31242"/>
                </a:lnTo>
                <a:lnTo>
                  <a:pt x="737742" y="30987"/>
                </a:lnTo>
                <a:close/>
              </a:path>
              <a:path w="903604" h="365125">
                <a:moveTo>
                  <a:pt x="877125" y="285750"/>
                </a:moveTo>
                <a:lnTo>
                  <a:pt x="870711" y="285750"/>
                </a:lnTo>
                <a:lnTo>
                  <a:pt x="873632" y="285877"/>
                </a:lnTo>
                <a:lnTo>
                  <a:pt x="876173" y="285877"/>
                </a:lnTo>
                <a:lnTo>
                  <a:pt x="877125" y="285750"/>
                </a:lnTo>
                <a:close/>
              </a:path>
              <a:path w="903604" h="365125">
                <a:moveTo>
                  <a:pt x="885951" y="21209"/>
                </a:moveTo>
                <a:lnTo>
                  <a:pt x="874585" y="21209"/>
                </a:lnTo>
                <a:lnTo>
                  <a:pt x="869251" y="21717"/>
                </a:lnTo>
                <a:lnTo>
                  <a:pt x="870240" y="21717"/>
                </a:lnTo>
                <a:lnTo>
                  <a:pt x="868172" y="22479"/>
                </a:lnTo>
                <a:lnTo>
                  <a:pt x="866139" y="23875"/>
                </a:lnTo>
                <a:lnTo>
                  <a:pt x="863980" y="25273"/>
                </a:lnTo>
                <a:lnTo>
                  <a:pt x="862544" y="27050"/>
                </a:lnTo>
                <a:lnTo>
                  <a:pt x="861949" y="28956"/>
                </a:lnTo>
                <a:lnTo>
                  <a:pt x="861186" y="30987"/>
                </a:lnTo>
                <a:lnTo>
                  <a:pt x="860890" y="32766"/>
                </a:lnTo>
                <a:lnTo>
                  <a:pt x="860805" y="33274"/>
                </a:lnTo>
                <a:lnTo>
                  <a:pt x="860678" y="35813"/>
                </a:lnTo>
                <a:lnTo>
                  <a:pt x="853185" y="273812"/>
                </a:lnTo>
                <a:lnTo>
                  <a:pt x="853185" y="275590"/>
                </a:lnTo>
                <a:lnTo>
                  <a:pt x="857884" y="282829"/>
                </a:lnTo>
                <a:lnTo>
                  <a:pt x="859535" y="283972"/>
                </a:lnTo>
                <a:lnTo>
                  <a:pt x="861440" y="284607"/>
                </a:lnTo>
                <a:lnTo>
                  <a:pt x="867346" y="285750"/>
                </a:lnTo>
                <a:lnTo>
                  <a:pt x="879297" y="285750"/>
                </a:lnTo>
                <a:lnTo>
                  <a:pt x="882141" y="284861"/>
                </a:lnTo>
                <a:lnTo>
                  <a:pt x="883920" y="283972"/>
                </a:lnTo>
                <a:lnTo>
                  <a:pt x="885825" y="283083"/>
                </a:lnTo>
                <a:lnTo>
                  <a:pt x="903302" y="35813"/>
                </a:lnTo>
                <a:lnTo>
                  <a:pt x="903426" y="33655"/>
                </a:lnTo>
                <a:lnTo>
                  <a:pt x="903192" y="33274"/>
                </a:lnTo>
                <a:lnTo>
                  <a:pt x="902984" y="32766"/>
                </a:lnTo>
                <a:lnTo>
                  <a:pt x="902461" y="30987"/>
                </a:lnTo>
                <a:lnTo>
                  <a:pt x="901744" y="28956"/>
                </a:lnTo>
                <a:lnTo>
                  <a:pt x="900429" y="27050"/>
                </a:lnTo>
                <a:lnTo>
                  <a:pt x="898525" y="25527"/>
                </a:lnTo>
                <a:lnTo>
                  <a:pt x="896747" y="24003"/>
                </a:lnTo>
                <a:lnTo>
                  <a:pt x="894460" y="22987"/>
                </a:lnTo>
                <a:lnTo>
                  <a:pt x="889000" y="21717"/>
                </a:lnTo>
                <a:lnTo>
                  <a:pt x="885951" y="21209"/>
                </a:lnTo>
                <a:close/>
              </a:path>
              <a:path w="903604" h="365125">
                <a:moveTo>
                  <a:pt x="874140" y="308483"/>
                </a:moveTo>
                <a:lnTo>
                  <a:pt x="860594" y="308483"/>
                </a:lnTo>
                <a:lnTo>
                  <a:pt x="854201" y="309880"/>
                </a:lnTo>
                <a:lnTo>
                  <a:pt x="851280" y="311404"/>
                </a:lnTo>
                <a:lnTo>
                  <a:pt x="849122" y="313690"/>
                </a:lnTo>
                <a:lnTo>
                  <a:pt x="846835" y="315975"/>
                </a:lnTo>
                <a:lnTo>
                  <a:pt x="842772" y="344424"/>
                </a:lnTo>
                <a:lnTo>
                  <a:pt x="843787" y="351663"/>
                </a:lnTo>
                <a:lnTo>
                  <a:pt x="864031" y="364744"/>
                </a:lnTo>
                <a:lnTo>
                  <a:pt x="875220" y="364744"/>
                </a:lnTo>
                <a:lnTo>
                  <a:pt x="882650" y="363093"/>
                </a:lnTo>
                <a:lnTo>
                  <a:pt x="885327" y="361696"/>
                </a:lnTo>
                <a:lnTo>
                  <a:pt x="887135" y="359918"/>
                </a:lnTo>
                <a:lnTo>
                  <a:pt x="887856" y="359156"/>
                </a:lnTo>
                <a:lnTo>
                  <a:pt x="890270" y="356870"/>
                </a:lnTo>
                <a:lnTo>
                  <a:pt x="894333" y="337693"/>
                </a:lnTo>
                <a:lnTo>
                  <a:pt x="894460" y="335407"/>
                </a:lnTo>
                <a:lnTo>
                  <a:pt x="894587" y="333121"/>
                </a:lnTo>
                <a:lnTo>
                  <a:pt x="894434" y="330581"/>
                </a:lnTo>
                <a:lnTo>
                  <a:pt x="894333" y="328930"/>
                </a:lnTo>
                <a:lnTo>
                  <a:pt x="893317" y="321183"/>
                </a:lnTo>
                <a:lnTo>
                  <a:pt x="891921" y="318008"/>
                </a:lnTo>
                <a:lnTo>
                  <a:pt x="889761" y="315595"/>
                </a:lnTo>
                <a:lnTo>
                  <a:pt x="887602" y="313055"/>
                </a:lnTo>
                <a:lnTo>
                  <a:pt x="885008" y="311404"/>
                </a:lnTo>
                <a:lnTo>
                  <a:pt x="885237" y="311404"/>
                </a:lnTo>
                <a:lnTo>
                  <a:pt x="881379" y="310261"/>
                </a:lnTo>
                <a:lnTo>
                  <a:pt x="877951" y="309118"/>
                </a:lnTo>
                <a:lnTo>
                  <a:pt x="874140" y="308483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7366127" y="5483821"/>
            <a:ext cx="3911600" cy="498475"/>
          </a:xfrm>
          <a:custGeom>
            <a:avLst/>
            <a:gdLst/>
            <a:ahLst/>
            <a:cxnLst/>
            <a:rect l="l" t="t" r="r" b="b"/>
            <a:pathLst>
              <a:path w="3911600" h="498475">
                <a:moveTo>
                  <a:pt x="3911473" y="0"/>
                </a:moveTo>
                <a:lnTo>
                  <a:pt x="0" y="0"/>
                </a:lnTo>
                <a:lnTo>
                  <a:pt x="0" y="497878"/>
                </a:lnTo>
                <a:lnTo>
                  <a:pt x="3911473" y="497878"/>
                </a:lnTo>
                <a:lnTo>
                  <a:pt x="391147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9" name="object 9"/>
          <p:cNvGraphicFramePr>
            <a:graphicFrameLocks noGrp="1"/>
          </p:cNvGraphicFramePr>
          <p:nvPr/>
        </p:nvGraphicFramePr>
        <p:xfrm>
          <a:off x="916622" y="5482272"/>
          <a:ext cx="10359390" cy="15246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0524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953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11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205">
                <a:tc>
                  <a:txBody>
                    <a:bodyPr/>
                    <a:lstStyle/>
                    <a:p>
                      <a:pPr marL="735330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2000" spc="-10" dirty="0">
                          <a:latin typeface="Calibri Light"/>
                          <a:cs typeface="Calibri Light"/>
                        </a:rPr>
                        <a:t>СУМА</a:t>
                      </a:r>
                      <a:r>
                        <a:rPr sz="2000" spc="-10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spc="-10" dirty="0">
                          <a:latin typeface="Calibri Light"/>
                          <a:cs typeface="Calibri Light"/>
                        </a:rPr>
                        <a:t>ГАРАНТІЇ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8572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2000" spc="-10" dirty="0">
                          <a:latin typeface="Calibri Light"/>
                          <a:cs typeface="Calibri Light"/>
                        </a:rPr>
                        <a:t>РОЗМІР</a:t>
                      </a:r>
                      <a:r>
                        <a:rPr sz="2000" spc="-7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spc="-10" dirty="0">
                          <a:latin typeface="Calibri Light"/>
                          <a:cs typeface="Calibri Light"/>
                        </a:rPr>
                        <a:t>КОМІСІЇ*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8572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2000" spc="-10" dirty="0">
                          <a:latin typeface="Calibri Light"/>
                          <a:cs typeface="Calibri Light"/>
                        </a:rPr>
                        <a:t>ПРИМІТКИ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8572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1475">
                <a:tc>
                  <a:txBody>
                    <a:bodyPr/>
                    <a:lstStyle/>
                    <a:p>
                      <a:pPr marL="9525">
                        <a:lnSpc>
                          <a:spcPct val="100000"/>
                        </a:lnSpc>
                        <a:spcBef>
                          <a:spcPts val="180"/>
                        </a:spcBef>
                      </a:pPr>
                      <a:r>
                        <a:rPr sz="2000" dirty="0">
                          <a:latin typeface="Calibri Light"/>
                          <a:cs typeface="Calibri Light"/>
                        </a:rPr>
                        <a:t>до</a:t>
                      </a:r>
                      <a:r>
                        <a:rPr sz="2000" spc="-2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dirty="0">
                          <a:latin typeface="Calibri Light"/>
                          <a:cs typeface="Calibri Light"/>
                        </a:rPr>
                        <a:t>50</a:t>
                      </a:r>
                      <a:r>
                        <a:rPr sz="2000" spc="-1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spc="-10" dirty="0">
                          <a:latin typeface="Calibri Light"/>
                          <a:cs typeface="Calibri Light"/>
                        </a:rPr>
                        <a:t>000,00грн.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2286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80"/>
                        </a:spcBef>
                      </a:pPr>
                      <a:r>
                        <a:rPr sz="2000" dirty="0">
                          <a:latin typeface="Calibri Light"/>
                          <a:cs typeface="Calibri Light"/>
                        </a:rPr>
                        <a:t>1</a:t>
                      </a:r>
                      <a:r>
                        <a:rPr sz="2000" spc="-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spc="-10" dirty="0">
                          <a:latin typeface="Calibri Light"/>
                          <a:cs typeface="Calibri Light"/>
                        </a:rPr>
                        <a:t>200,00грн.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2286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476884" marR="468630" algn="ctr">
                        <a:lnSpc>
                          <a:spcPct val="100000"/>
                        </a:lnSpc>
                        <a:spcBef>
                          <a:spcPts val="365"/>
                        </a:spcBef>
                      </a:pPr>
                      <a:r>
                        <a:rPr sz="2000" dirty="0">
                          <a:latin typeface="Calibri Light"/>
                          <a:cs typeface="Calibri Light"/>
                        </a:rPr>
                        <a:t>Сплачується</a:t>
                      </a:r>
                      <a:r>
                        <a:rPr sz="2000" spc="-8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dirty="0">
                          <a:latin typeface="Calibri Light"/>
                          <a:cs typeface="Calibri Light"/>
                        </a:rPr>
                        <a:t>одноразово</a:t>
                      </a:r>
                      <a:r>
                        <a:rPr sz="2000" spc="-8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spc="-25" dirty="0">
                          <a:latin typeface="Calibri Light"/>
                          <a:cs typeface="Calibri Light"/>
                        </a:rPr>
                        <a:t>до </a:t>
                      </a:r>
                      <a:r>
                        <a:rPr sz="2000" dirty="0">
                          <a:latin typeface="Calibri Light"/>
                          <a:cs typeface="Calibri Light"/>
                        </a:rPr>
                        <a:t>моменту</a:t>
                      </a:r>
                      <a:r>
                        <a:rPr sz="2000" spc="-5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dirty="0">
                          <a:latin typeface="Calibri Light"/>
                          <a:cs typeface="Calibri Light"/>
                        </a:rPr>
                        <a:t>надання</a:t>
                      </a:r>
                      <a:r>
                        <a:rPr sz="2000" spc="-3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spc="-10" dirty="0">
                          <a:latin typeface="Calibri Light"/>
                          <a:cs typeface="Calibri Light"/>
                        </a:rPr>
                        <a:t>гарантії, </a:t>
                      </a:r>
                      <a:r>
                        <a:rPr sz="2000" dirty="0">
                          <a:latin typeface="Calibri Light"/>
                          <a:cs typeface="Calibri Light"/>
                        </a:rPr>
                        <a:t>без</a:t>
                      </a:r>
                      <a:r>
                        <a:rPr sz="2000" spc="-6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spc="-25" dirty="0">
                          <a:latin typeface="Calibri Light"/>
                          <a:cs typeface="Calibri Light"/>
                        </a:rPr>
                        <a:t>ПДВ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4635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55955">
                <a:tc>
                  <a:txBody>
                    <a:bodyPr/>
                    <a:lstStyle/>
                    <a:p>
                      <a:pPr marL="9525">
                        <a:lnSpc>
                          <a:spcPct val="100000"/>
                        </a:lnSpc>
                        <a:spcBef>
                          <a:spcPts val="1300"/>
                        </a:spcBef>
                      </a:pPr>
                      <a:r>
                        <a:rPr sz="2000" dirty="0">
                          <a:latin typeface="Calibri Light"/>
                          <a:cs typeface="Calibri Light"/>
                        </a:rPr>
                        <a:t>від</a:t>
                      </a:r>
                      <a:r>
                        <a:rPr sz="2000" spc="-2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dirty="0">
                          <a:latin typeface="Calibri Light"/>
                          <a:cs typeface="Calibri Light"/>
                        </a:rPr>
                        <a:t>50</a:t>
                      </a:r>
                      <a:r>
                        <a:rPr sz="2000" spc="-2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spc="-10" dirty="0">
                          <a:latin typeface="Calibri Light"/>
                          <a:cs typeface="Calibri Light"/>
                        </a:rPr>
                        <a:t>000,01грн.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16510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300"/>
                        </a:spcBef>
                      </a:pPr>
                      <a:r>
                        <a:rPr sz="2000" dirty="0">
                          <a:latin typeface="Calibri Light"/>
                          <a:cs typeface="Calibri Light"/>
                        </a:rPr>
                        <a:t>2,5%,</a:t>
                      </a:r>
                      <a:r>
                        <a:rPr sz="2000" spc="-3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dirty="0">
                          <a:latin typeface="Calibri Light"/>
                          <a:cs typeface="Calibri Light"/>
                        </a:rPr>
                        <a:t>мінімум</a:t>
                      </a:r>
                      <a:r>
                        <a:rPr sz="2000" spc="-3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dirty="0">
                          <a:latin typeface="Calibri Light"/>
                          <a:cs typeface="Calibri Light"/>
                        </a:rPr>
                        <a:t>1 </a:t>
                      </a:r>
                      <a:r>
                        <a:rPr sz="2000" spc="-10" dirty="0">
                          <a:latin typeface="Calibri Light"/>
                          <a:cs typeface="Calibri Light"/>
                        </a:rPr>
                        <a:t>500,00грн.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16510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4635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2" name="object 12"/>
          <p:cNvSpPr txBox="1"/>
          <p:nvPr/>
        </p:nvSpPr>
        <p:spPr>
          <a:xfrm>
            <a:off x="199136" y="9529297"/>
            <a:ext cx="629920" cy="533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195"/>
              </a:lnSpc>
            </a:pPr>
            <a:r>
              <a:rPr sz="4000" spc="-25" dirty="0">
                <a:solidFill>
                  <a:srgbClr val="7E7E7E"/>
                </a:solidFill>
                <a:latin typeface="Lucida Console"/>
                <a:cs typeface="Lucida Console"/>
              </a:rPr>
              <a:t>06</a:t>
            </a:r>
            <a:endParaRPr sz="4000">
              <a:latin typeface="Lucida Console"/>
              <a:cs typeface="Lucida Console"/>
            </a:endParaRPr>
          </a:p>
        </p:txBody>
      </p:sp>
      <p:sp>
        <p:nvSpPr>
          <p:cNvPr id="13" name="object 13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35"/>
              </a:lnSpc>
            </a:pPr>
            <a:r>
              <a:rPr dirty="0"/>
              <a:t>ТВОРИМО</a:t>
            </a:r>
            <a:r>
              <a:rPr spc="-65" dirty="0"/>
              <a:t> </a:t>
            </a:r>
            <a:r>
              <a:rPr dirty="0"/>
              <a:t>МАЙБУТНЄ</a:t>
            </a:r>
            <a:r>
              <a:rPr spc="-60" dirty="0"/>
              <a:t> </a:t>
            </a:r>
            <a:r>
              <a:rPr spc="-10" dirty="0"/>
              <a:t>РАЗОМ!</a:t>
            </a:r>
          </a:p>
        </p:txBody>
      </p:sp>
      <p:sp>
        <p:nvSpPr>
          <p:cNvPr id="14" name="object 14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35"/>
              </a:lnSpc>
            </a:pPr>
            <a:r>
              <a:rPr spc="-10" dirty="0"/>
              <a:t>ukrcapital.com.ua</a:t>
            </a:r>
          </a:p>
        </p:txBody>
      </p:sp>
      <p:sp>
        <p:nvSpPr>
          <p:cNvPr id="10" name="object 10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3020" marR="508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ЗОБОВ’ЯЗАННЯ</a:t>
            </a:r>
            <a:r>
              <a:rPr spc="114" dirty="0"/>
              <a:t> </a:t>
            </a:r>
            <a:r>
              <a:rPr dirty="0"/>
              <a:t>БАНКУ</a:t>
            </a:r>
            <a:r>
              <a:rPr spc="114" dirty="0"/>
              <a:t> </a:t>
            </a:r>
            <a:r>
              <a:rPr spc="-10" dirty="0"/>
              <a:t>ВИПЛАТИТИ</a:t>
            </a:r>
            <a:r>
              <a:rPr spc="110" dirty="0"/>
              <a:t> </a:t>
            </a:r>
            <a:r>
              <a:rPr dirty="0"/>
              <a:t>СУМУ</a:t>
            </a:r>
            <a:r>
              <a:rPr spc="105" dirty="0"/>
              <a:t> </a:t>
            </a:r>
            <a:r>
              <a:rPr dirty="0"/>
              <a:t>ГРОШОВИХ</a:t>
            </a:r>
            <a:r>
              <a:rPr spc="120" dirty="0"/>
              <a:t> </a:t>
            </a:r>
            <a:r>
              <a:rPr dirty="0"/>
              <a:t>КОШТІВ</a:t>
            </a:r>
            <a:r>
              <a:rPr spc="114" dirty="0"/>
              <a:t> </a:t>
            </a:r>
            <a:r>
              <a:rPr spc="-10" dirty="0"/>
              <a:t>БЕНЕФІЦІАРУ</a:t>
            </a:r>
            <a:r>
              <a:rPr spc="125" dirty="0"/>
              <a:t> </a:t>
            </a:r>
            <a:r>
              <a:rPr dirty="0"/>
              <a:t>у</a:t>
            </a:r>
            <a:r>
              <a:rPr spc="135" dirty="0"/>
              <a:t> </a:t>
            </a:r>
            <a:r>
              <a:rPr dirty="0"/>
              <a:t>разі,</a:t>
            </a:r>
            <a:r>
              <a:rPr spc="125" dirty="0"/>
              <a:t> </a:t>
            </a:r>
            <a:r>
              <a:rPr dirty="0"/>
              <a:t>якщо</a:t>
            </a:r>
            <a:r>
              <a:rPr spc="145" dirty="0"/>
              <a:t> </a:t>
            </a:r>
            <a:r>
              <a:rPr dirty="0"/>
              <a:t>Принципал</a:t>
            </a:r>
            <a:r>
              <a:rPr spc="130" dirty="0"/>
              <a:t> </a:t>
            </a:r>
            <a:r>
              <a:rPr dirty="0"/>
              <a:t>порушив</a:t>
            </a:r>
            <a:r>
              <a:rPr spc="135" dirty="0"/>
              <a:t> </a:t>
            </a:r>
            <a:r>
              <a:rPr dirty="0"/>
              <a:t>умови</a:t>
            </a:r>
            <a:r>
              <a:rPr spc="145" dirty="0"/>
              <a:t> </a:t>
            </a:r>
            <a:r>
              <a:rPr dirty="0"/>
              <a:t>договору</a:t>
            </a:r>
            <a:r>
              <a:rPr spc="150" dirty="0"/>
              <a:t> </a:t>
            </a:r>
            <a:r>
              <a:rPr dirty="0"/>
              <a:t>та</a:t>
            </a:r>
            <a:r>
              <a:rPr spc="130" dirty="0"/>
              <a:t> </a:t>
            </a:r>
            <a:r>
              <a:rPr dirty="0"/>
              <a:t>не</a:t>
            </a:r>
            <a:r>
              <a:rPr spc="145" dirty="0"/>
              <a:t> </a:t>
            </a:r>
            <a:r>
              <a:rPr dirty="0"/>
              <a:t>здійснив</a:t>
            </a:r>
            <a:r>
              <a:rPr spc="135" dirty="0"/>
              <a:t> </a:t>
            </a:r>
            <a:r>
              <a:rPr dirty="0"/>
              <a:t>платіж</a:t>
            </a:r>
            <a:r>
              <a:rPr spc="140" dirty="0"/>
              <a:t> </a:t>
            </a:r>
            <a:r>
              <a:rPr spc="-50" dirty="0"/>
              <a:t>у </a:t>
            </a:r>
            <a:r>
              <a:rPr dirty="0"/>
              <a:t>встановлений</a:t>
            </a:r>
            <a:r>
              <a:rPr spc="-75" dirty="0"/>
              <a:t> </a:t>
            </a:r>
            <a:r>
              <a:rPr dirty="0"/>
              <a:t>договором</a:t>
            </a:r>
            <a:r>
              <a:rPr spc="-90" dirty="0"/>
              <a:t> </a:t>
            </a:r>
            <a:r>
              <a:rPr spc="-10" dirty="0"/>
              <a:t>термін.</a:t>
            </a:r>
          </a:p>
          <a:p>
            <a:pPr marL="13970">
              <a:lnSpc>
                <a:spcPct val="100000"/>
              </a:lnSpc>
              <a:spcBef>
                <a:spcPts val="1470"/>
              </a:spcBef>
            </a:pPr>
            <a:r>
              <a:rPr spc="-10" dirty="0"/>
              <a:t>ЗАБЕЗПЕЧЕННЯ:</a:t>
            </a:r>
          </a:p>
          <a:p>
            <a:pPr marL="362585" indent="-342900">
              <a:lnSpc>
                <a:spcPct val="100000"/>
              </a:lnSpc>
              <a:spcBef>
                <a:spcPts val="855"/>
              </a:spcBef>
              <a:buFont typeface="Wingdings"/>
              <a:buChar char=""/>
              <a:tabLst>
                <a:tab pos="363220" algn="l"/>
              </a:tabLst>
            </a:pPr>
            <a:r>
              <a:rPr dirty="0"/>
              <a:t>фінансове</a:t>
            </a:r>
            <a:r>
              <a:rPr spc="-55" dirty="0"/>
              <a:t> </a:t>
            </a:r>
            <a:r>
              <a:rPr dirty="0"/>
              <a:t>забезпечення</a:t>
            </a:r>
            <a:r>
              <a:rPr spc="-50" dirty="0"/>
              <a:t> </a:t>
            </a:r>
            <a:r>
              <a:rPr dirty="0"/>
              <a:t>(грошове</a:t>
            </a:r>
            <a:r>
              <a:rPr spc="-60" dirty="0"/>
              <a:t> </a:t>
            </a:r>
            <a:r>
              <a:rPr dirty="0"/>
              <a:t>покриття</a:t>
            </a:r>
            <a:r>
              <a:rPr spc="-50" dirty="0"/>
              <a:t> </a:t>
            </a:r>
            <a:r>
              <a:rPr dirty="0"/>
              <a:t>-</a:t>
            </a:r>
            <a:r>
              <a:rPr spc="-25" dirty="0"/>
              <a:t> </a:t>
            </a:r>
            <a:r>
              <a:rPr dirty="0"/>
              <a:t>рахунок</a:t>
            </a:r>
            <a:r>
              <a:rPr spc="-55" dirty="0"/>
              <a:t> </a:t>
            </a:r>
            <a:r>
              <a:rPr spc="-10" dirty="0"/>
              <a:t>2932),</a:t>
            </a:r>
          </a:p>
          <a:p>
            <a:pPr marL="362585" marR="6100445" indent="-343535">
              <a:lnSpc>
                <a:spcPct val="100000"/>
              </a:lnSpc>
              <a:buFont typeface="Wingdings"/>
              <a:buChar char=""/>
              <a:tabLst>
                <a:tab pos="363220" algn="l"/>
              </a:tabLst>
            </a:pPr>
            <a:r>
              <a:rPr dirty="0"/>
              <a:t>фінансове</a:t>
            </a:r>
            <a:r>
              <a:rPr spc="335" dirty="0"/>
              <a:t> </a:t>
            </a:r>
            <a:r>
              <a:rPr dirty="0"/>
              <a:t>забезпечення</a:t>
            </a:r>
            <a:r>
              <a:rPr spc="340" dirty="0"/>
              <a:t> </a:t>
            </a:r>
            <a:r>
              <a:rPr dirty="0"/>
              <a:t>у</a:t>
            </a:r>
            <a:r>
              <a:rPr spc="335" dirty="0"/>
              <a:t> </a:t>
            </a:r>
            <a:r>
              <a:rPr dirty="0"/>
              <a:t>вигляді</a:t>
            </a:r>
            <a:r>
              <a:rPr spc="335" dirty="0"/>
              <a:t> </a:t>
            </a:r>
            <a:r>
              <a:rPr dirty="0"/>
              <a:t>застави</a:t>
            </a:r>
            <a:r>
              <a:rPr spc="335" dirty="0"/>
              <a:t> </a:t>
            </a:r>
            <a:r>
              <a:rPr dirty="0"/>
              <a:t>майнових</a:t>
            </a:r>
            <a:r>
              <a:rPr spc="325" dirty="0"/>
              <a:t> </a:t>
            </a:r>
            <a:r>
              <a:rPr dirty="0"/>
              <a:t>прав</a:t>
            </a:r>
            <a:r>
              <a:rPr spc="320" dirty="0"/>
              <a:t> </a:t>
            </a:r>
            <a:r>
              <a:rPr dirty="0"/>
              <a:t>вимоги</a:t>
            </a:r>
            <a:r>
              <a:rPr spc="330" dirty="0"/>
              <a:t> </a:t>
            </a:r>
            <a:r>
              <a:rPr dirty="0"/>
              <a:t>на</a:t>
            </a:r>
            <a:r>
              <a:rPr spc="335" dirty="0"/>
              <a:t> </a:t>
            </a:r>
            <a:r>
              <a:rPr dirty="0"/>
              <a:t>грошові</a:t>
            </a:r>
            <a:r>
              <a:rPr spc="330" dirty="0"/>
              <a:t> </a:t>
            </a:r>
            <a:r>
              <a:rPr dirty="0"/>
              <a:t>кошти,</a:t>
            </a:r>
            <a:r>
              <a:rPr spc="335" dirty="0"/>
              <a:t> </a:t>
            </a:r>
            <a:r>
              <a:rPr spc="-25" dirty="0"/>
              <a:t>які </a:t>
            </a:r>
            <a:r>
              <a:rPr dirty="0"/>
              <a:t>розміщені</a:t>
            </a:r>
            <a:r>
              <a:rPr spc="-70" dirty="0"/>
              <a:t> </a:t>
            </a:r>
            <a:r>
              <a:rPr dirty="0"/>
              <a:t>на</a:t>
            </a:r>
            <a:r>
              <a:rPr spc="-25" dirty="0"/>
              <a:t> </a:t>
            </a:r>
            <a:r>
              <a:rPr dirty="0"/>
              <a:t>депозитному</a:t>
            </a:r>
            <a:r>
              <a:rPr spc="-50" dirty="0"/>
              <a:t> </a:t>
            </a:r>
            <a:r>
              <a:rPr dirty="0"/>
              <a:t>рахунку</a:t>
            </a:r>
            <a:r>
              <a:rPr spc="-35" dirty="0"/>
              <a:t> </a:t>
            </a:r>
            <a:r>
              <a:rPr dirty="0"/>
              <a:t>в</a:t>
            </a:r>
            <a:r>
              <a:rPr spc="-25" dirty="0"/>
              <a:t> </a:t>
            </a:r>
            <a:r>
              <a:rPr spc="-10" dirty="0"/>
              <a:t>Банку,</a:t>
            </a:r>
          </a:p>
          <a:p>
            <a:pPr marL="362585" indent="-342900">
              <a:lnSpc>
                <a:spcPct val="100000"/>
              </a:lnSpc>
              <a:buFont typeface="Wingdings"/>
              <a:buChar char=""/>
              <a:tabLst>
                <a:tab pos="363220" algn="l"/>
              </a:tabLst>
            </a:pPr>
            <a:r>
              <a:rPr dirty="0"/>
              <a:t>фінансова</a:t>
            </a:r>
            <a:r>
              <a:rPr spc="-65" dirty="0"/>
              <a:t> </a:t>
            </a:r>
            <a:r>
              <a:rPr dirty="0"/>
              <a:t>порука</a:t>
            </a:r>
            <a:r>
              <a:rPr spc="-60" dirty="0"/>
              <a:t> </a:t>
            </a:r>
            <a:r>
              <a:rPr dirty="0"/>
              <a:t>директора</a:t>
            </a:r>
            <a:r>
              <a:rPr spc="-70" dirty="0"/>
              <a:t> </a:t>
            </a:r>
            <a:r>
              <a:rPr dirty="0"/>
              <a:t>/кінцевого</a:t>
            </a:r>
            <a:r>
              <a:rPr spc="-60" dirty="0"/>
              <a:t> </a:t>
            </a:r>
            <a:r>
              <a:rPr dirty="0"/>
              <a:t>бенефіціарного</a:t>
            </a:r>
            <a:r>
              <a:rPr spc="-65" dirty="0"/>
              <a:t> </a:t>
            </a:r>
            <a:r>
              <a:rPr spc="-10" dirty="0"/>
              <a:t>власника,</a:t>
            </a:r>
          </a:p>
          <a:p>
            <a:pPr marL="362585" indent="-342900">
              <a:lnSpc>
                <a:spcPct val="100000"/>
              </a:lnSpc>
              <a:buFont typeface="Wingdings"/>
              <a:buChar char=""/>
              <a:tabLst>
                <a:tab pos="363220" algn="l"/>
              </a:tabLst>
            </a:pPr>
            <a:r>
              <a:rPr dirty="0"/>
              <a:t>інше</a:t>
            </a:r>
            <a:r>
              <a:rPr spc="-25" dirty="0"/>
              <a:t> </a:t>
            </a:r>
            <a:r>
              <a:rPr dirty="0"/>
              <a:t>прийнятне</a:t>
            </a:r>
            <a:r>
              <a:rPr spc="-40" dirty="0"/>
              <a:t> </a:t>
            </a:r>
            <a:r>
              <a:rPr dirty="0"/>
              <a:t>для</a:t>
            </a:r>
            <a:r>
              <a:rPr spc="-30" dirty="0"/>
              <a:t> </a:t>
            </a:r>
            <a:r>
              <a:rPr dirty="0"/>
              <a:t>Банку</a:t>
            </a:r>
            <a:r>
              <a:rPr spc="-35" dirty="0"/>
              <a:t> </a:t>
            </a:r>
            <a:r>
              <a:rPr spc="-10" dirty="0"/>
              <a:t>забезпечення.</a:t>
            </a:r>
          </a:p>
          <a:p>
            <a:pPr marL="1270">
              <a:lnSpc>
                <a:spcPct val="100000"/>
              </a:lnSpc>
              <a:spcBef>
                <a:spcPts val="2275"/>
              </a:spcBef>
            </a:pPr>
            <a:endParaRPr spc="-10" dirty="0"/>
          </a:p>
          <a:p>
            <a:pPr marL="17780">
              <a:lnSpc>
                <a:spcPct val="100000"/>
              </a:lnSpc>
            </a:pPr>
            <a:r>
              <a:rPr spc="-10" dirty="0"/>
              <a:t>ТАРИФ: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000455" y="7295463"/>
            <a:ext cx="10200005" cy="10020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Calibri Light"/>
                <a:cs typeface="Calibri Light"/>
              </a:rPr>
              <a:t>Внесення</a:t>
            </a:r>
            <a:r>
              <a:rPr sz="1800" spc="-30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змін</a:t>
            </a:r>
            <a:r>
              <a:rPr sz="1800" spc="-15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до</a:t>
            </a:r>
            <a:r>
              <a:rPr sz="1800" spc="-30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умов</a:t>
            </a:r>
            <a:r>
              <a:rPr sz="1800" spc="-20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гарантії:</a:t>
            </a:r>
            <a:r>
              <a:rPr sz="1800" spc="-30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500,00грн.</a:t>
            </a:r>
            <a:r>
              <a:rPr sz="1800" spc="-20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(якщо</a:t>
            </a:r>
            <a:r>
              <a:rPr sz="1800" spc="-20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зміни</a:t>
            </a:r>
            <a:r>
              <a:rPr sz="1800" spc="375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не</a:t>
            </a:r>
            <a:r>
              <a:rPr sz="1800" spc="-25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стосуються</a:t>
            </a:r>
            <a:r>
              <a:rPr sz="1800" spc="-25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збільшення</a:t>
            </a:r>
            <a:r>
              <a:rPr sz="1800" spc="-25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суми</a:t>
            </a:r>
            <a:r>
              <a:rPr sz="1800" spc="-20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гарантії,</a:t>
            </a:r>
            <a:r>
              <a:rPr sz="1800" spc="-15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в</a:t>
            </a:r>
            <a:r>
              <a:rPr sz="1800" spc="-20" dirty="0">
                <a:latin typeface="Calibri Light"/>
                <a:cs typeface="Calibri Light"/>
              </a:rPr>
              <a:t> </a:t>
            </a:r>
            <a:r>
              <a:rPr sz="1800" spc="-10" dirty="0">
                <a:latin typeface="Calibri Light"/>
                <a:cs typeface="Calibri Light"/>
              </a:rPr>
              <a:t>такому</a:t>
            </a:r>
            <a:endParaRPr sz="1800">
              <a:latin typeface="Calibri Light"/>
              <a:cs typeface="Calibri Light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800" dirty="0">
                <a:latin typeface="Calibri Light"/>
                <a:cs typeface="Calibri Light"/>
              </a:rPr>
              <a:t>випадку</a:t>
            </a:r>
            <a:r>
              <a:rPr sz="1800" spc="-55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розмір</a:t>
            </a:r>
            <a:r>
              <a:rPr sz="1800" spc="-35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комісії</a:t>
            </a:r>
            <a:r>
              <a:rPr sz="1800" spc="-40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визначається</a:t>
            </a:r>
            <a:r>
              <a:rPr sz="1800" spc="-45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за</a:t>
            </a:r>
            <a:r>
              <a:rPr sz="1800" spc="-40" dirty="0">
                <a:latin typeface="Calibri Light"/>
                <a:cs typeface="Calibri Light"/>
              </a:rPr>
              <a:t> </a:t>
            </a:r>
            <a:r>
              <a:rPr sz="1800" dirty="0">
                <a:latin typeface="Calibri Light"/>
                <a:cs typeface="Calibri Light"/>
              </a:rPr>
              <a:t>звичайним</a:t>
            </a:r>
            <a:r>
              <a:rPr sz="1800" spc="-35" dirty="0">
                <a:latin typeface="Calibri Light"/>
                <a:cs typeface="Calibri Light"/>
              </a:rPr>
              <a:t> </a:t>
            </a:r>
            <a:r>
              <a:rPr sz="1800" spc="-10" dirty="0">
                <a:latin typeface="Calibri Light"/>
                <a:cs typeface="Calibri Light"/>
              </a:rPr>
              <a:t>тарифом).</a:t>
            </a:r>
            <a:endParaRPr sz="1800">
              <a:latin typeface="Calibri Light"/>
              <a:cs typeface="Calibri Light"/>
            </a:endParaRPr>
          </a:p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sz="1800" i="1" dirty="0">
                <a:latin typeface="Calibri Light"/>
                <a:cs typeface="Calibri Light"/>
              </a:rPr>
              <a:t>*Остаточний</a:t>
            </a:r>
            <a:r>
              <a:rPr sz="1800" i="1" spc="-60" dirty="0">
                <a:latin typeface="Calibri Light"/>
                <a:cs typeface="Calibri Light"/>
              </a:rPr>
              <a:t> </a:t>
            </a:r>
            <a:r>
              <a:rPr sz="1800" i="1" dirty="0">
                <a:latin typeface="Calibri Light"/>
                <a:cs typeface="Calibri Light"/>
              </a:rPr>
              <a:t>розмір</a:t>
            </a:r>
            <a:r>
              <a:rPr sz="1800" i="1" spc="-25" dirty="0">
                <a:latin typeface="Calibri Light"/>
                <a:cs typeface="Calibri Light"/>
              </a:rPr>
              <a:t> </a:t>
            </a:r>
            <a:r>
              <a:rPr sz="1800" i="1" dirty="0">
                <a:latin typeface="Calibri Light"/>
                <a:cs typeface="Calibri Light"/>
              </a:rPr>
              <a:t>комісії</a:t>
            </a:r>
            <a:r>
              <a:rPr sz="1800" i="1" spc="-50" dirty="0">
                <a:latin typeface="Calibri Light"/>
                <a:cs typeface="Calibri Light"/>
              </a:rPr>
              <a:t> </a:t>
            </a:r>
            <a:r>
              <a:rPr sz="1800" i="1" dirty="0">
                <a:latin typeface="Calibri Light"/>
                <a:cs typeface="Calibri Light"/>
              </a:rPr>
              <a:t>буде</a:t>
            </a:r>
            <a:r>
              <a:rPr sz="1800" i="1" spc="-45" dirty="0">
                <a:latin typeface="Calibri Light"/>
                <a:cs typeface="Calibri Light"/>
              </a:rPr>
              <a:t> </a:t>
            </a:r>
            <a:r>
              <a:rPr sz="1800" i="1" dirty="0">
                <a:latin typeface="Calibri Light"/>
                <a:cs typeface="Calibri Light"/>
              </a:rPr>
              <a:t>встановлений</a:t>
            </a:r>
            <a:r>
              <a:rPr sz="1800" i="1" spc="-45" dirty="0">
                <a:latin typeface="Calibri Light"/>
                <a:cs typeface="Calibri Light"/>
              </a:rPr>
              <a:t> </a:t>
            </a:r>
            <a:r>
              <a:rPr sz="1800" i="1" dirty="0">
                <a:latin typeface="Calibri Light"/>
                <a:cs typeface="Calibri Light"/>
              </a:rPr>
              <a:t>згідно</a:t>
            </a:r>
            <a:r>
              <a:rPr sz="1800" i="1" spc="-45" dirty="0">
                <a:latin typeface="Calibri Light"/>
                <a:cs typeface="Calibri Light"/>
              </a:rPr>
              <a:t> </a:t>
            </a:r>
            <a:r>
              <a:rPr sz="1800" i="1" dirty="0">
                <a:latin typeface="Calibri Light"/>
                <a:cs typeface="Calibri Light"/>
              </a:rPr>
              <a:t>рішення</a:t>
            </a:r>
            <a:r>
              <a:rPr sz="1800" i="1" spc="-50" dirty="0">
                <a:latin typeface="Calibri Light"/>
                <a:cs typeface="Calibri Light"/>
              </a:rPr>
              <a:t> </a:t>
            </a:r>
            <a:r>
              <a:rPr sz="1800" i="1" spc="-10" dirty="0">
                <a:latin typeface="Calibri Light"/>
                <a:cs typeface="Calibri Light"/>
              </a:rPr>
              <a:t>Колегіального</a:t>
            </a:r>
            <a:r>
              <a:rPr sz="1800" i="1" spc="-45" dirty="0">
                <a:latin typeface="Calibri Light"/>
                <a:cs typeface="Calibri Light"/>
              </a:rPr>
              <a:t> </a:t>
            </a:r>
            <a:r>
              <a:rPr sz="1800" i="1" dirty="0">
                <a:latin typeface="Calibri Light"/>
                <a:cs typeface="Calibri Light"/>
              </a:rPr>
              <a:t>органу</a:t>
            </a:r>
            <a:r>
              <a:rPr sz="1800" i="1" spc="-45" dirty="0">
                <a:latin typeface="Calibri Light"/>
                <a:cs typeface="Calibri Light"/>
              </a:rPr>
              <a:t> </a:t>
            </a:r>
            <a:r>
              <a:rPr sz="1800" i="1" spc="-10" dirty="0">
                <a:latin typeface="Calibri Light"/>
                <a:cs typeface="Calibri Light"/>
              </a:rPr>
              <a:t>Банку.</a:t>
            </a:r>
            <a:endParaRPr sz="1800">
              <a:latin typeface="Calibri Light"/>
              <a:cs typeface="Calibri Ligh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467227" y="9870261"/>
            <a:ext cx="11340465" cy="0"/>
          </a:xfrm>
          <a:custGeom>
            <a:avLst/>
            <a:gdLst/>
            <a:ahLst/>
            <a:cxnLst/>
            <a:rect l="l" t="t" r="r" b="b"/>
            <a:pathLst>
              <a:path w="11340465">
                <a:moveTo>
                  <a:pt x="0" y="0"/>
                </a:moveTo>
                <a:lnTo>
                  <a:pt x="11339957" y="0"/>
                </a:lnTo>
              </a:path>
            </a:pathLst>
          </a:custGeom>
          <a:ln w="9525">
            <a:solidFill>
              <a:srgbClr val="28466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6486251" y="9870261"/>
            <a:ext cx="1403985" cy="0"/>
          </a:xfrm>
          <a:custGeom>
            <a:avLst/>
            <a:gdLst/>
            <a:ahLst/>
            <a:cxnLst/>
            <a:rect l="l" t="t" r="r" b="b"/>
            <a:pathLst>
              <a:path w="1403984">
                <a:moveTo>
                  <a:pt x="0" y="0"/>
                </a:moveTo>
                <a:lnTo>
                  <a:pt x="1403984" y="0"/>
                </a:lnTo>
              </a:path>
            </a:pathLst>
          </a:custGeom>
          <a:ln w="9525">
            <a:solidFill>
              <a:srgbClr val="28466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464997" y="400934"/>
            <a:ext cx="1903292" cy="449151"/>
          </a:xfrm>
          <a:prstGeom prst="rect">
            <a:avLst/>
          </a:prstGeom>
        </p:spPr>
      </p:pic>
      <p:sp>
        <p:nvSpPr>
          <p:cNvPr id="5" name="object 5" descr="$PPTXTitle"/>
          <p:cNvSpPr txBox="1">
            <a:spLocks noGrp="1"/>
          </p:cNvSpPr>
          <p:nvPr>
            <p:ph type="title"/>
          </p:nvPr>
        </p:nvSpPr>
        <p:spPr>
          <a:xfrm>
            <a:off x="886460" y="381457"/>
            <a:ext cx="14065885" cy="1244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3189" marR="5080" indent="-111125">
              <a:lnSpc>
                <a:spcPct val="100000"/>
              </a:lnSpc>
              <a:spcBef>
                <a:spcPts val="95"/>
              </a:spcBef>
              <a:tabLst>
                <a:tab pos="14052550" algn="l"/>
              </a:tabLst>
            </a:pPr>
            <a:r>
              <a:rPr spc="-185" dirty="0"/>
              <a:t> </a:t>
            </a:r>
            <a:r>
              <a:rPr spc="-25" dirty="0"/>
              <a:t>ГАРАНТІЯ</a:t>
            </a:r>
            <a:r>
              <a:rPr spc="-150" dirty="0"/>
              <a:t> </a:t>
            </a:r>
            <a:r>
              <a:rPr spc="-40" dirty="0"/>
              <a:t>ЗАБЕЗПЕЧЕННЯ</a:t>
            </a:r>
            <a:r>
              <a:rPr spc="-140" dirty="0"/>
              <a:t> </a:t>
            </a:r>
            <a:r>
              <a:rPr spc="-10" dirty="0"/>
              <a:t>ВІДПОВІДАЛЬНОСТІ</a:t>
            </a:r>
            <a:r>
              <a:rPr dirty="0"/>
              <a:t>	</a:t>
            </a:r>
            <a:r>
              <a:rPr u="none" dirty="0"/>
              <a:t> </a:t>
            </a:r>
            <a:r>
              <a:rPr u="none" spc="-45" dirty="0"/>
              <a:t>ТУРИСТИЧНОГО</a:t>
            </a:r>
            <a:r>
              <a:rPr u="none" spc="-140" dirty="0"/>
              <a:t> </a:t>
            </a:r>
            <a:r>
              <a:rPr u="none" spc="-10" dirty="0"/>
              <a:t>ОПЕРАТОРА/АГЕНТА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99136" y="9529297"/>
            <a:ext cx="629920" cy="533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195"/>
              </a:lnSpc>
            </a:pPr>
            <a:r>
              <a:rPr sz="4000" spc="-25" dirty="0">
                <a:solidFill>
                  <a:srgbClr val="7E7E7E"/>
                </a:solidFill>
                <a:latin typeface="Lucida Console"/>
                <a:cs typeface="Lucida Console"/>
              </a:rPr>
              <a:t>07</a:t>
            </a:r>
            <a:endParaRPr sz="4000">
              <a:latin typeface="Lucida Console"/>
              <a:cs typeface="Lucida Console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35"/>
              </a:lnSpc>
            </a:pPr>
            <a:r>
              <a:rPr dirty="0"/>
              <a:t>ТВОРИМО</a:t>
            </a:r>
            <a:r>
              <a:rPr spc="-65" dirty="0"/>
              <a:t> </a:t>
            </a:r>
            <a:r>
              <a:rPr dirty="0"/>
              <a:t>МАЙБУТНЄ</a:t>
            </a:r>
            <a:r>
              <a:rPr spc="-60" dirty="0"/>
              <a:t> </a:t>
            </a:r>
            <a:r>
              <a:rPr spc="-10" dirty="0"/>
              <a:t>РАЗОМ!</a:t>
            </a:r>
          </a:p>
        </p:txBody>
      </p:sp>
      <p:sp>
        <p:nvSpPr>
          <p:cNvPr id="10" name="object 10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35"/>
              </a:lnSpc>
            </a:pPr>
            <a:r>
              <a:rPr spc="-10" dirty="0"/>
              <a:t>ukrcapital.com.ua</a:t>
            </a:r>
          </a:p>
        </p:txBody>
      </p:sp>
      <p:graphicFrame>
        <p:nvGraphicFramePr>
          <p:cNvPr id="6" name="object 6"/>
          <p:cNvGraphicFramePr>
            <a:graphicFrameLocks noGrp="1"/>
          </p:cNvGraphicFramePr>
          <p:nvPr/>
        </p:nvGraphicFramePr>
        <p:xfrm>
          <a:off x="9708578" y="3126295"/>
          <a:ext cx="7661909" cy="657542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3291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202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124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14325">
                <a:tc gridSpan="3">
                  <a:txBody>
                    <a:bodyPr/>
                    <a:lstStyle/>
                    <a:p>
                      <a:pPr marL="3810" algn="ctr">
                        <a:lnSpc>
                          <a:spcPts val="2350"/>
                        </a:lnSpc>
                      </a:pPr>
                      <a:r>
                        <a:rPr sz="2000" spc="-20" dirty="0">
                          <a:latin typeface="Calibri Light"/>
                          <a:cs typeface="Calibri Light"/>
                        </a:rPr>
                        <a:t>ГАРАНТІЯ</a:t>
                      </a:r>
                      <a:r>
                        <a:rPr sz="2000" spc="-6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spc="-10" dirty="0">
                          <a:latin typeface="Calibri Light"/>
                          <a:cs typeface="Calibri Light"/>
                        </a:rPr>
                        <a:t>ТУРАГЕНТ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6070"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r>
                        <a:rPr sz="1800" spc="-10" dirty="0">
                          <a:latin typeface="Calibri Light"/>
                          <a:cs typeface="Calibri Light"/>
                        </a:rPr>
                        <a:t>СУМА</a:t>
                      </a:r>
                      <a:r>
                        <a:rPr sz="1800" spc="-7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800" spc="-10" dirty="0">
                          <a:latin typeface="Calibri Light"/>
                          <a:cs typeface="Calibri Light"/>
                        </a:rPr>
                        <a:t>ГАРАНТІЇ</a:t>
                      </a:r>
                      <a:endParaRPr sz="1800">
                        <a:latin typeface="Calibri Light"/>
                        <a:cs typeface="Calibri Light"/>
                      </a:endParaRPr>
                    </a:p>
                  </a:txBody>
                  <a:tcPr marL="0" marR="0" marT="635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r>
                        <a:rPr sz="1800" spc="-20" dirty="0">
                          <a:latin typeface="Calibri Light"/>
                          <a:cs typeface="Calibri Light"/>
                        </a:rPr>
                        <a:t>СТРОК</a:t>
                      </a:r>
                      <a:r>
                        <a:rPr sz="1800" spc="-5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800" spc="-10" dirty="0">
                          <a:latin typeface="Calibri Light"/>
                          <a:cs typeface="Calibri Light"/>
                        </a:rPr>
                        <a:t>ГАРАНТІЇ</a:t>
                      </a:r>
                      <a:endParaRPr sz="1800">
                        <a:latin typeface="Calibri Light"/>
                        <a:cs typeface="Calibri Light"/>
                      </a:endParaRPr>
                    </a:p>
                  </a:txBody>
                  <a:tcPr marL="0" marR="0" marT="635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r>
                        <a:rPr sz="1800" spc="-20" dirty="0">
                          <a:latin typeface="Calibri Light"/>
                          <a:cs typeface="Calibri Light"/>
                        </a:rPr>
                        <a:t>РОЗМІР</a:t>
                      </a:r>
                      <a:r>
                        <a:rPr sz="1800" spc="-7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800" spc="-20" dirty="0">
                          <a:latin typeface="Calibri Light"/>
                          <a:cs typeface="Calibri Light"/>
                        </a:rPr>
                        <a:t>КОМІСІЇ</a:t>
                      </a:r>
                      <a:r>
                        <a:rPr sz="1800" spc="-4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800" dirty="0">
                          <a:latin typeface="Calibri Light"/>
                          <a:cs typeface="Calibri Light"/>
                        </a:rPr>
                        <a:t>(БЕЗ</a:t>
                      </a:r>
                      <a:r>
                        <a:rPr sz="1800" spc="-7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800" spc="-20" dirty="0">
                          <a:latin typeface="Calibri Light"/>
                          <a:cs typeface="Calibri Light"/>
                        </a:rPr>
                        <a:t>ПДВ)</a:t>
                      </a:r>
                      <a:endParaRPr sz="1800">
                        <a:latin typeface="Calibri Light"/>
                        <a:cs typeface="Calibri Light"/>
                      </a:endParaRPr>
                    </a:p>
                  </a:txBody>
                  <a:tcPr marL="0" marR="0" marT="635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4325">
                <a:tc rowSpan="5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9525">
                        <a:lnSpc>
                          <a:spcPct val="100000"/>
                        </a:lnSpc>
                      </a:pPr>
                      <a:r>
                        <a:rPr sz="2000" dirty="0">
                          <a:latin typeface="Calibri Light"/>
                          <a:cs typeface="Calibri Light"/>
                        </a:rPr>
                        <a:t>2</a:t>
                      </a:r>
                      <a:r>
                        <a:rPr sz="2000" spc="-1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dirty="0">
                          <a:latin typeface="Calibri Light"/>
                          <a:cs typeface="Calibri Light"/>
                        </a:rPr>
                        <a:t>000</a:t>
                      </a:r>
                      <a:r>
                        <a:rPr sz="2000" spc="-3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spc="-20" dirty="0">
                          <a:latin typeface="Calibri Light"/>
                          <a:cs typeface="Calibri Light"/>
                        </a:rPr>
                        <a:t>євро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2350"/>
                        </a:lnSpc>
                      </a:pPr>
                      <a:r>
                        <a:rPr sz="2000" dirty="0">
                          <a:latin typeface="Calibri Light"/>
                          <a:cs typeface="Calibri Light"/>
                        </a:rPr>
                        <a:t>1 </a:t>
                      </a:r>
                      <a:r>
                        <a:rPr sz="2000" spc="-25" dirty="0">
                          <a:latin typeface="Calibri Light"/>
                          <a:cs typeface="Calibri Light"/>
                        </a:rPr>
                        <a:t>рік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2350"/>
                        </a:lnSpc>
                      </a:pPr>
                      <a:r>
                        <a:rPr sz="2000" dirty="0">
                          <a:latin typeface="Calibri Light"/>
                          <a:cs typeface="Calibri Light"/>
                        </a:rPr>
                        <a:t>50</a:t>
                      </a:r>
                      <a:r>
                        <a:rPr sz="2000" spc="-2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spc="-20" dirty="0">
                          <a:latin typeface="Calibri Light"/>
                          <a:cs typeface="Calibri Light"/>
                        </a:rPr>
                        <a:t>євро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432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355"/>
                        </a:lnSpc>
                      </a:pPr>
                      <a:r>
                        <a:rPr sz="2000" dirty="0">
                          <a:latin typeface="Calibri Light"/>
                          <a:cs typeface="Calibri Light"/>
                        </a:rPr>
                        <a:t>2 </a:t>
                      </a:r>
                      <a:r>
                        <a:rPr sz="2000" spc="-20" dirty="0">
                          <a:latin typeface="Calibri Light"/>
                          <a:cs typeface="Calibri Light"/>
                        </a:rPr>
                        <a:t>роки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2355"/>
                        </a:lnSpc>
                      </a:pPr>
                      <a:r>
                        <a:rPr sz="2000" dirty="0">
                          <a:latin typeface="Calibri Light"/>
                          <a:cs typeface="Calibri Light"/>
                        </a:rPr>
                        <a:t>80</a:t>
                      </a:r>
                      <a:r>
                        <a:rPr sz="2000" spc="-2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spc="-20" dirty="0">
                          <a:latin typeface="Calibri Light"/>
                          <a:cs typeface="Calibri Light"/>
                        </a:rPr>
                        <a:t>євро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432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350"/>
                        </a:lnSpc>
                      </a:pPr>
                      <a:r>
                        <a:rPr sz="2000" dirty="0">
                          <a:latin typeface="Calibri Light"/>
                          <a:cs typeface="Calibri Light"/>
                        </a:rPr>
                        <a:t>3 </a:t>
                      </a:r>
                      <a:r>
                        <a:rPr sz="2000" spc="-20" dirty="0">
                          <a:latin typeface="Calibri Light"/>
                          <a:cs typeface="Calibri Light"/>
                        </a:rPr>
                        <a:t>роки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ts val="2350"/>
                        </a:lnSpc>
                      </a:pPr>
                      <a:r>
                        <a:rPr sz="2000" dirty="0">
                          <a:latin typeface="Calibri Light"/>
                          <a:cs typeface="Calibri Light"/>
                        </a:rPr>
                        <a:t>100</a:t>
                      </a:r>
                      <a:r>
                        <a:rPr sz="2000" spc="-1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spc="-20" dirty="0">
                          <a:latin typeface="Calibri Light"/>
                          <a:cs typeface="Calibri Light"/>
                        </a:rPr>
                        <a:t>євро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432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355"/>
                        </a:lnSpc>
                      </a:pPr>
                      <a:r>
                        <a:rPr sz="2000" dirty="0">
                          <a:latin typeface="Calibri Light"/>
                          <a:cs typeface="Calibri Light"/>
                        </a:rPr>
                        <a:t>4 </a:t>
                      </a:r>
                      <a:r>
                        <a:rPr sz="2000" spc="-20" dirty="0">
                          <a:latin typeface="Calibri Light"/>
                          <a:cs typeface="Calibri Light"/>
                        </a:rPr>
                        <a:t>роки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ts val="2355"/>
                        </a:lnSpc>
                      </a:pPr>
                      <a:r>
                        <a:rPr sz="2000" dirty="0">
                          <a:latin typeface="Calibri Light"/>
                          <a:cs typeface="Calibri Light"/>
                        </a:rPr>
                        <a:t>110</a:t>
                      </a:r>
                      <a:r>
                        <a:rPr sz="2000" spc="-1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spc="-20" dirty="0">
                          <a:latin typeface="Calibri Light"/>
                          <a:cs typeface="Calibri Light"/>
                        </a:rPr>
                        <a:t>євро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432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2355"/>
                        </a:lnSpc>
                      </a:pPr>
                      <a:r>
                        <a:rPr sz="2000" dirty="0">
                          <a:latin typeface="Calibri Light"/>
                          <a:cs typeface="Calibri Light"/>
                        </a:rPr>
                        <a:t>5 </a:t>
                      </a:r>
                      <a:r>
                        <a:rPr sz="2000" spc="-10" dirty="0">
                          <a:latin typeface="Calibri Light"/>
                          <a:cs typeface="Calibri Light"/>
                        </a:rPr>
                        <a:t>років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ts val="2355"/>
                        </a:lnSpc>
                      </a:pPr>
                      <a:r>
                        <a:rPr sz="2000" dirty="0">
                          <a:latin typeface="Calibri Light"/>
                          <a:cs typeface="Calibri Light"/>
                        </a:rPr>
                        <a:t>150</a:t>
                      </a:r>
                      <a:r>
                        <a:rPr sz="2000" spc="-1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spc="-20" dirty="0">
                          <a:latin typeface="Calibri Light"/>
                          <a:cs typeface="Calibri Light"/>
                        </a:rPr>
                        <a:t>євро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4325">
                <a:tc gridSpan="3">
                  <a:txBody>
                    <a:bodyPr/>
                    <a:lstStyle/>
                    <a:p>
                      <a:pPr marL="4445" algn="ctr">
                        <a:lnSpc>
                          <a:spcPts val="2355"/>
                        </a:lnSpc>
                      </a:pPr>
                      <a:r>
                        <a:rPr sz="2000" spc="-20" dirty="0">
                          <a:latin typeface="Calibri Light"/>
                          <a:cs typeface="Calibri Light"/>
                        </a:rPr>
                        <a:t>ГАРАНТІЯ</a:t>
                      </a:r>
                      <a:r>
                        <a:rPr sz="2000" spc="-4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spc="-25" dirty="0">
                          <a:latin typeface="Calibri Light"/>
                          <a:cs typeface="Calibri Light"/>
                        </a:rPr>
                        <a:t>ТУРОПЕРАТОР</a:t>
                      </a:r>
                      <a:r>
                        <a:rPr sz="2000" spc="-3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spc="-25" dirty="0">
                          <a:latin typeface="Calibri Light"/>
                          <a:cs typeface="Calibri Light"/>
                        </a:rPr>
                        <a:t>(ВНУТРІШНІЙ</a:t>
                      </a:r>
                      <a:r>
                        <a:rPr sz="2000" spc="-3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spc="-10" dirty="0">
                          <a:latin typeface="Calibri Light"/>
                          <a:cs typeface="Calibri Light"/>
                        </a:rPr>
                        <a:t>ТУРИЗМ)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6070"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r>
                        <a:rPr sz="1800" spc="-10" dirty="0">
                          <a:latin typeface="Calibri Light"/>
                          <a:cs typeface="Calibri Light"/>
                        </a:rPr>
                        <a:t>СУМА</a:t>
                      </a:r>
                      <a:r>
                        <a:rPr sz="1800" spc="-7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800" spc="-10" dirty="0">
                          <a:latin typeface="Calibri Light"/>
                          <a:cs typeface="Calibri Light"/>
                        </a:rPr>
                        <a:t>ГАРАНТІЇ</a:t>
                      </a:r>
                      <a:endParaRPr sz="1800">
                        <a:latin typeface="Calibri Light"/>
                        <a:cs typeface="Calibri Light"/>
                      </a:endParaRPr>
                    </a:p>
                  </a:txBody>
                  <a:tcPr marL="0" marR="0" marT="635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r>
                        <a:rPr sz="1800" spc="-20" dirty="0">
                          <a:latin typeface="Calibri Light"/>
                          <a:cs typeface="Calibri Light"/>
                        </a:rPr>
                        <a:t>СТРОК</a:t>
                      </a:r>
                      <a:r>
                        <a:rPr sz="1800" spc="-5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800" spc="-10" dirty="0">
                          <a:latin typeface="Calibri Light"/>
                          <a:cs typeface="Calibri Light"/>
                        </a:rPr>
                        <a:t>ГАРАНТІЇ</a:t>
                      </a:r>
                      <a:endParaRPr sz="1800">
                        <a:latin typeface="Calibri Light"/>
                        <a:cs typeface="Calibri Light"/>
                      </a:endParaRPr>
                    </a:p>
                  </a:txBody>
                  <a:tcPr marL="0" marR="0" marT="635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r>
                        <a:rPr sz="1800" spc="-20" dirty="0">
                          <a:latin typeface="Calibri Light"/>
                          <a:cs typeface="Calibri Light"/>
                        </a:rPr>
                        <a:t>РОЗМІР</a:t>
                      </a:r>
                      <a:r>
                        <a:rPr sz="1800" spc="-8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800" dirty="0">
                          <a:latin typeface="Calibri Light"/>
                          <a:cs typeface="Calibri Light"/>
                        </a:rPr>
                        <a:t>КОМІСІЇ</a:t>
                      </a:r>
                      <a:r>
                        <a:rPr sz="1800" spc="27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800" dirty="0">
                          <a:latin typeface="Calibri Light"/>
                          <a:cs typeface="Calibri Light"/>
                        </a:rPr>
                        <a:t>(БЕЗ</a:t>
                      </a:r>
                      <a:r>
                        <a:rPr sz="1800" spc="-9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800" spc="-20" dirty="0">
                          <a:latin typeface="Calibri Light"/>
                          <a:cs typeface="Calibri Light"/>
                        </a:rPr>
                        <a:t>ПДВ)</a:t>
                      </a:r>
                      <a:endParaRPr sz="1800">
                        <a:latin typeface="Calibri Light"/>
                        <a:cs typeface="Calibri Light"/>
                      </a:endParaRPr>
                    </a:p>
                  </a:txBody>
                  <a:tcPr marL="0" marR="0" marT="635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4325">
                <a:tc rowSpan="5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9525">
                        <a:lnSpc>
                          <a:spcPct val="100000"/>
                        </a:lnSpc>
                      </a:pPr>
                      <a:r>
                        <a:rPr sz="2000" dirty="0">
                          <a:latin typeface="Calibri Light"/>
                          <a:cs typeface="Calibri Light"/>
                        </a:rPr>
                        <a:t>10</a:t>
                      </a:r>
                      <a:r>
                        <a:rPr sz="2000" spc="-1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dirty="0">
                          <a:latin typeface="Calibri Light"/>
                          <a:cs typeface="Calibri Light"/>
                        </a:rPr>
                        <a:t>000</a:t>
                      </a:r>
                      <a:r>
                        <a:rPr sz="2000" spc="-1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spc="-20" dirty="0">
                          <a:latin typeface="Calibri Light"/>
                          <a:cs typeface="Calibri Light"/>
                        </a:rPr>
                        <a:t>євро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2355"/>
                        </a:lnSpc>
                      </a:pPr>
                      <a:r>
                        <a:rPr sz="2000" dirty="0">
                          <a:latin typeface="Calibri Light"/>
                          <a:cs typeface="Calibri Light"/>
                        </a:rPr>
                        <a:t>1 </a:t>
                      </a:r>
                      <a:r>
                        <a:rPr sz="2000" spc="-25" dirty="0">
                          <a:latin typeface="Calibri Light"/>
                          <a:cs typeface="Calibri Light"/>
                        </a:rPr>
                        <a:t>рік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ts val="2355"/>
                        </a:lnSpc>
                      </a:pPr>
                      <a:r>
                        <a:rPr sz="2000" dirty="0">
                          <a:latin typeface="Calibri Light"/>
                          <a:cs typeface="Calibri Light"/>
                        </a:rPr>
                        <a:t>120</a:t>
                      </a:r>
                      <a:r>
                        <a:rPr sz="2000" spc="-1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spc="-20" dirty="0">
                          <a:latin typeface="Calibri Light"/>
                          <a:cs typeface="Calibri Light"/>
                        </a:rPr>
                        <a:t>євро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1432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355"/>
                        </a:lnSpc>
                      </a:pPr>
                      <a:r>
                        <a:rPr sz="2000" dirty="0">
                          <a:latin typeface="Calibri Light"/>
                          <a:cs typeface="Calibri Light"/>
                        </a:rPr>
                        <a:t>2 </a:t>
                      </a:r>
                      <a:r>
                        <a:rPr sz="2000" spc="-20" dirty="0">
                          <a:latin typeface="Calibri Light"/>
                          <a:cs typeface="Calibri Light"/>
                        </a:rPr>
                        <a:t>роки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ts val="2355"/>
                        </a:lnSpc>
                      </a:pPr>
                      <a:r>
                        <a:rPr sz="2000" dirty="0">
                          <a:latin typeface="Calibri Light"/>
                          <a:cs typeface="Calibri Light"/>
                        </a:rPr>
                        <a:t>160</a:t>
                      </a:r>
                      <a:r>
                        <a:rPr sz="2000" spc="-1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spc="-20" dirty="0">
                          <a:latin typeface="Calibri Light"/>
                          <a:cs typeface="Calibri Light"/>
                        </a:rPr>
                        <a:t>євро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1432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355"/>
                        </a:lnSpc>
                      </a:pPr>
                      <a:r>
                        <a:rPr sz="2000" dirty="0">
                          <a:latin typeface="Calibri Light"/>
                          <a:cs typeface="Calibri Light"/>
                        </a:rPr>
                        <a:t>3 </a:t>
                      </a:r>
                      <a:r>
                        <a:rPr sz="2000" spc="-20" dirty="0">
                          <a:latin typeface="Calibri Light"/>
                          <a:cs typeface="Calibri Light"/>
                        </a:rPr>
                        <a:t>роки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ts val="2355"/>
                        </a:lnSpc>
                      </a:pPr>
                      <a:r>
                        <a:rPr sz="2000" dirty="0">
                          <a:latin typeface="Calibri Light"/>
                          <a:cs typeface="Calibri Light"/>
                        </a:rPr>
                        <a:t>250</a:t>
                      </a:r>
                      <a:r>
                        <a:rPr sz="2000" spc="-1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spc="-20" dirty="0">
                          <a:latin typeface="Calibri Light"/>
                          <a:cs typeface="Calibri Light"/>
                        </a:rPr>
                        <a:t>євро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1432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355"/>
                        </a:lnSpc>
                      </a:pPr>
                      <a:r>
                        <a:rPr sz="2000" dirty="0">
                          <a:latin typeface="Calibri Light"/>
                          <a:cs typeface="Calibri Light"/>
                        </a:rPr>
                        <a:t>4 </a:t>
                      </a:r>
                      <a:r>
                        <a:rPr sz="2000" spc="-20" dirty="0">
                          <a:latin typeface="Calibri Light"/>
                          <a:cs typeface="Calibri Light"/>
                        </a:rPr>
                        <a:t>роки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ts val="2355"/>
                        </a:lnSpc>
                      </a:pPr>
                      <a:r>
                        <a:rPr sz="2000" dirty="0">
                          <a:latin typeface="Calibri Light"/>
                          <a:cs typeface="Calibri Light"/>
                        </a:rPr>
                        <a:t>320</a:t>
                      </a:r>
                      <a:r>
                        <a:rPr sz="2000" spc="-1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spc="-20" dirty="0">
                          <a:latin typeface="Calibri Light"/>
                          <a:cs typeface="Calibri Light"/>
                        </a:rPr>
                        <a:t>євро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1432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2355"/>
                        </a:lnSpc>
                      </a:pPr>
                      <a:r>
                        <a:rPr sz="2000" dirty="0">
                          <a:latin typeface="Calibri Light"/>
                          <a:cs typeface="Calibri Light"/>
                        </a:rPr>
                        <a:t>5 </a:t>
                      </a:r>
                      <a:r>
                        <a:rPr sz="2000" spc="-10" dirty="0">
                          <a:latin typeface="Calibri Light"/>
                          <a:cs typeface="Calibri Light"/>
                        </a:rPr>
                        <a:t>років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ts val="2355"/>
                        </a:lnSpc>
                      </a:pPr>
                      <a:r>
                        <a:rPr sz="2000" dirty="0">
                          <a:latin typeface="Calibri Light"/>
                          <a:cs typeface="Calibri Light"/>
                        </a:rPr>
                        <a:t>350</a:t>
                      </a:r>
                      <a:r>
                        <a:rPr sz="2000" spc="-1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spc="-20" dirty="0">
                          <a:latin typeface="Calibri Light"/>
                          <a:cs typeface="Calibri Light"/>
                        </a:rPr>
                        <a:t>євро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14325">
                <a:tc gridSpan="3">
                  <a:txBody>
                    <a:bodyPr/>
                    <a:lstStyle/>
                    <a:p>
                      <a:pPr marL="3175" algn="ctr">
                        <a:lnSpc>
                          <a:spcPts val="2355"/>
                        </a:lnSpc>
                      </a:pPr>
                      <a:r>
                        <a:rPr sz="2000" spc="-20" dirty="0">
                          <a:latin typeface="Calibri Light"/>
                          <a:cs typeface="Calibri Light"/>
                        </a:rPr>
                        <a:t>ГАРАНТІЯ</a:t>
                      </a:r>
                      <a:r>
                        <a:rPr sz="2000" spc="-3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spc="-25" dirty="0">
                          <a:latin typeface="Calibri Light"/>
                          <a:cs typeface="Calibri Light"/>
                        </a:rPr>
                        <a:t>ТУРОПЕРАТОР (ЗОВНІШНІЙ</a:t>
                      </a:r>
                      <a:r>
                        <a:rPr sz="2000" spc="-4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spc="-10" dirty="0">
                          <a:latin typeface="Calibri Light"/>
                          <a:cs typeface="Calibri Light"/>
                        </a:rPr>
                        <a:t>ТУРИЗМ)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06070"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r>
                        <a:rPr sz="1800" spc="-10" dirty="0">
                          <a:latin typeface="Calibri Light"/>
                          <a:cs typeface="Calibri Light"/>
                        </a:rPr>
                        <a:t>СУМА</a:t>
                      </a:r>
                      <a:r>
                        <a:rPr sz="1800" spc="-7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800" spc="-10" dirty="0">
                          <a:latin typeface="Calibri Light"/>
                          <a:cs typeface="Calibri Light"/>
                        </a:rPr>
                        <a:t>ГАРАНТІЇ</a:t>
                      </a:r>
                      <a:endParaRPr sz="1800">
                        <a:latin typeface="Calibri Light"/>
                        <a:cs typeface="Calibri Light"/>
                      </a:endParaRPr>
                    </a:p>
                  </a:txBody>
                  <a:tcPr marL="0" marR="0" marT="635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r>
                        <a:rPr sz="1800" spc="-20" dirty="0">
                          <a:latin typeface="Calibri Light"/>
                          <a:cs typeface="Calibri Light"/>
                        </a:rPr>
                        <a:t>СТРОК</a:t>
                      </a:r>
                      <a:r>
                        <a:rPr sz="1800" spc="-5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800" spc="-10" dirty="0">
                          <a:latin typeface="Calibri Light"/>
                          <a:cs typeface="Calibri Light"/>
                        </a:rPr>
                        <a:t>ГАРАНТІЇ</a:t>
                      </a:r>
                      <a:endParaRPr sz="1800">
                        <a:latin typeface="Calibri Light"/>
                        <a:cs typeface="Calibri Light"/>
                      </a:endParaRPr>
                    </a:p>
                  </a:txBody>
                  <a:tcPr marL="0" marR="0" marT="635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r>
                        <a:rPr sz="1800" spc="-20" dirty="0">
                          <a:latin typeface="Calibri Light"/>
                          <a:cs typeface="Calibri Light"/>
                        </a:rPr>
                        <a:t>РОЗМІР</a:t>
                      </a:r>
                      <a:r>
                        <a:rPr sz="1800" spc="-7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800" spc="-20" dirty="0">
                          <a:latin typeface="Calibri Light"/>
                          <a:cs typeface="Calibri Light"/>
                        </a:rPr>
                        <a:t>КОМІСІЇ</a:t>
                      </a:r>
                      <a:r>
                        <a:rPr sz="1800" spc="-4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800" dirty="0">
                          <a:latin typeface="Calibri Light"/>
                          <a:cs typeface="Calibri Light"/>
                        </a:rPr>
                        <a:t>(БЕЗ</a:t>
                      </a:r>
                      <a:r>
                        <a:rPr sz="1800" spc="-7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800" spc="-20" dirty="0">
                          <a:latin typeface="Calibri Light"/>
                          <a:cs typeface="Calibri Light"/>
                        </a:rPr>
                        <a:t>ПДВ)</a:t>
                      </a:r>
                      <a:endParaRPr sz="1800">
                        <a:latin typeface="Calibri Light"/>
                        <a:cs typeface="Calibri Light"/>
                      </a:endParaRPr>
                    </a:p>
                  </a:txBody>
                  <a:tcPr marL="0" marR="0" marT="635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14325">
                <a:tc rowSpan="5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9525">
                        <a:lnSpc>
                          <a:spcPct val="100000"/>
                        </a:lnSpc>
                      </a:pPr>
                      <a:r>
                        <a:rPr sz="2000" dirty="0">
                          <a:latin typeface="Calibri Light"/>
                          <a:cs typeface="Calibri Light"/>
                        </a:rPr>
                        <a:t>20</a:t>
                      </a:r>
                      <a:r>
                        <a:rPr sz="2000" spc="-1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dirty="0">
                          <a:latin typeface="Calibri Light"/>
                          <a:cs typeface="Calibri Light"/>
                        </a:rPr>
                        <a:t>000</a:t>
                      </a:r>
                      <a:r>
                        <a:rPr sz="2000" spc="-1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spc="-20" dirty="0">
                          <a:latin typeface="Calibri Light"/>
                          <a:cs typeface="Calibri Light"/>
                        </a:rPr>
                        <a:t>євро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2355"/>
                        </a:lnSpc>
                      </a:pPr>
                      <a:r>
                        <a:rPr sz="2000" dirty="0">
                          <a:latin typeface="Calibri Light"/>
                          <a:cs typeface="Calibri Light"/>
                        </a:rPr>
                        <a:t>1 </a:t>
                      </a:r>
                      <a:r>
                        <a:rPr sz="2000" spc="-25" dirty="0">
                          <a:latin typeface="Calibri Light"/>
                          <a:cs typeface="Calibri Light"/>
                        </a:rPr>
                        <a:t>рік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ts val="2355"/>
                        </a:lnSpc>
                      </a:pPr>
                      <a:r>
                        <a:rPr sz="2000" dirty="0">
                          <a:latin typeface="Calibri Light"/>
                          <a:cs typeface="Calibri Light"/>
                        </a:rPr>
                        <a:t>250</a:t>
                      </a:r>
                      <a:r>
                        <a:rPr sz="2000" spc="-1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spc="-20" dirty="0">
                          <a:latin typeface="Calibri Light"/>
                          <a:cs typeface="Calibri Light"/>
                        </a:rPr>
                        <a:t>євро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1432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355"/>
                        </a:lnSpc>
                      </a:pPr>
                      <a:r>
                        <a:rPr sz="2000" dirty="0">
                          <a:latin typeface="Calibri Light"/>
                          <a:cs typeface="Calibri Light"/>
                        </a:rPr>
                        <a:t>2 </a:t>
                      </a:r>
                      <a:r>
                        <a:rPr sz="2000" spc="-20" dirty="0">
                          <a:latin typeface="Calibri Light"/>
                          <a:cs typeface="Calibri Light"/>
                        </a:rPr>
                        <a:t>роки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ts val="2355"/>
                        </a:lnSpc>
                      </a:pPr>
                      <a:r>
                        <a:rPr sz="2000" dirty="0">
                          <a:latin typeface="Calibri Light"/>
                          <a:cs typeface="Calibri Light"/>
                        </a:rPr>
                        <a:t>300</a:t>
                      </a:r>
                      <a:r>
                        <a:rPr sz="2000" spc="-1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spc="-20" dirty="0">
                          <a:latin typeface="Calibri Light"/>
                          <a:cs typeface="Calibri Light"/>
                        </a:rPr>
                        <a:t>євро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31369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355"/>
                        </a:lnSpc>
                      </a:pPr>
                      <a:r>
                        <a:rPr sz="2000" dirty="0">
                          <a:latin typeface="Calibri Light"/>
                          <a:cs typeface="Calibri Light"/>
                        </a:rPr>
                        <a:t>3 </a:t>
                      </a:r>
                      <a:r>
                        <a:rPr sz="2000" spc="-20" dirty="0">
                          <a:latin typeface="Calibri Light"/>
                          <a:cs typeface="Calibri Light"/>
                        </a:rPr>
                        <a:t>роки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ts val="2355"/>
                        </a:lnSpc>
                      </a:pPr>
                      <a:r>
                        <a:rPr sz="2000" dirty="0">
                          <a:latin typeface="Calibri Light"/>
                          <a:cs typeface="Calibri Light"/>
                        </a:rPr>
                        <a:t>430</a:t>
                      </a:r>
                      <a:r>
                        <a:rPr sz="2000" spc="-1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spc="-20" dirty="0">
                          <a:latin typeface="Calibri Light"/>
                          <a:cs typeface="Calibri Light"/>
                        </a:rPr>
                        <a:t>євро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31432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360"/>
                        </a:lnSpc>
                      </a:pPr>
                      <a:r>
                        <a:rPr sz="2000" dirty="0">
                          <a:latin typeface="Calibri Light"/>
                          <a:cs typeface="Calibri Light"/>
                        </a:rPr>
                        <a:t>4 </a:t>
                      </a:r>
                      <a:r>
                        <a:rPr sz="2000" spc="-20" dirty="0">
                          <a:latin typeface="Calibri Light"/>
                          <a:cs typeface="Calibri Light"/>
                        </a:rPr>
                        <a:t>роки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ts val="2360"/>
                        </a:lnSpc>
                      </a:pPr>
                      <a:r>
                        <a:rPr sz="2000" dirty="0">
                          <a:latin typeface="Calibri Light"/>
                          <a:cs typeface="Calibri Light"/>
                        </a:rPr>
                        <a:t>560</a:t>
                      </a:r>
                      <a:r>
                        <a:rPr sz="2000" spc="-1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spc="-20" dirty="0">
                          <a:latin typeface="Calibri Light"/>
                          <a:cs typeface="Calibri Light"/>
                        </a:rPr>
                        <a:t>євро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31432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2355"/>
                        </a:lnSpc>
                      </a:pPr>
                      <a:r>
                        <a:rPr sz="2000" dirty="0">
                          <a:latin typeface="Calibri Light"/>
                          <a:cs typeface="Calibri Light"/>
                        </a:rPr>
                        <a:t>5 </a:t>
                      </a:r>
                      <a:r>
                        <a:rPr sz="2000" spc="-10" dirty="0">
                          <a:latin typeface="Calibri Light"/>
                          <a:cs typeface="Calibri Light"/>
                        </a:rPr>
                        <a:t>років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ts val="2355"/>
                        </a:lnSpc>
                      </a:pPr>
                      <a:r>
                        <a:rPr sz="2000" dirty="0">
                          <a:latin typeface="Calibri Light"/>
                          <a:cs typeface="Calibri Light"/>
                        </a:rPr>
                        <a:t>750</a:t>
                      </a:r>
                      <a:r>
                        <a:rPr sz="2000" spc="-1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2000" spc="-20" dirty="0">
                          <a:latin typeface="Calibri Light"/>
                          <a:cs typeface="Calibri Light"/>
                        </a:rPr>
                        <a:t>євро</a:t>
                      </a:r>
                      <a:endParaRPr sz="2000">
                        <a:latin typeface="Calibri Light"/>
                        <a:cs typeface="Calibri Light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</a:tbl>
          </a:graphicData>
        </a:graphic>
      </p:graphicFrame>
      <p:sp>
        <p:nvSpPr>
          <p:cNvPr id="7" name="object 7"/>
          <p:cNvSpPr txBox="1"/>
          <p:nvPr/>
        </p:nvSpPr>
        <p:spPr>
          <a:xfrm>
            <a:off x="956259" y="1922525"/>
            <a:ext cx="16341725" cy="5659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ТУРИСТИЧНА</a:t>
            </a:r>
            <a:r>
              <a:rPr sz="2000" spc="3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ГАРАНТІЯ</a:t>
            </a:r>
            <a:r>
              <a:rPr sz="2000" spc="5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НАДАЄТЬСЯ</a:t>
            </a:r>
            <a:r>
              <a:rPr sz="2000" spc="6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на</a:t>
            </a:r>
            <a:r>
              <a:rPr sz="2000" spc="7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вимогу</a:t>
            </a:r>
            <a:r>
              <a:rPr sz="2000" spc="7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Закону</a:t>
            </a:r>
            <a:r>
              <a:rPr sz="2000" spc="9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України</a:t>
            </a:r>
            <a:r>
              <a:rPr sz="2000" spc="8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«Про</a:t>
            </a:r>
            <a:r>
              <a:rPr sz="2000" spc="7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туризм»</a:t>
            </a:r>
            <a:r>
              <a:rPr sz="2000" spc="9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як</a:t>
            </a:r>
            <a:r>
              <a:rPr sz="2000" spc="7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підтвердження</a:t>
            </a:r>
            <a:r>
              <a:rPr sz="2000" spc="9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виконання</a:t>
            </a:r>
            <a:r>
              <a:rPr sz="2000" spc="8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туроператором</a:t>
            </a:r>
            <a:r>
              <a:rPr sz="2000" spc="9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або</a:t>
            </a:r>
            <a:r>
              <a:rPr sz="2000" spc="7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турагентом</a:t>
            </a:r>
            <a:r>
              <a:rPr sz="2000" spc="8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зобов’язань,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що</a:t>
            </a:r>
            <a:r>
              <a:rPr sz="2000" spc="-1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виникають</a:t>
            </a:r>
            <a:r>
              <a:rPr sz="2000" spc="-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з</a:t>
            </a:r>
            <a:r>
              <a:rPr sz="2000" spc="-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цивільної</a:t>
            </a:r>
            <a:r>
              <a:rPr sz="2000" spc="-2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відповідальності Принципала</a:t>
            </a:r>
            <a:r>
              <a:rPr sz="2000" spc="-2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по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відшкодуванню</a:t>
            </a:r>
            <a:r>
              <a:rPr sz="2000" spc="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збитків,</a:t>
            </a:r>
            <a:r>
              <a:rPr sz="2000" spc="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які</a:t>
            </a:r>
            <a:r>
              <a:rPr sz="2000" spc="-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можуть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бути завдані</a:t>
            </a:r>
            <a:r>
              <a:rPr sz="2000" spc="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фізичним</a:t>
            </a:r>
            <a:r>
              <a:rPr sz="2000" spc="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особам</a:t>
            </a:r>
            <a:r>
              <a:rPr sz="2000" spc="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-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туристам</a:t>
            </a:r>
            <a:r>
              <a:rPr sz="2000" spc="1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у</a:t>
            </a:r>
            <a:r>
              <a:rPr sz="2000" spc="-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разі</a:t>
            </a:r>
            <a:r>
              <a:rPr sz="2000" spc="-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настання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гарантійного</a:t>
            </a:r>
            <a:r>
              <a:rPr sz="2000" spc="-7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випадку.</a:t>
            </a:r>
            <a:endParaRPr sz="2000" dirty="0">
              <a:latin typeface="Calibri Light"/>
              <a:cs typeface="Calibri Light"/>
            </a:endParaRPr>
          </a:p>
          <a:p>
            <a:pPr marL="2138680" algn="ctr">
              <a:lnSpc>
                <a:spcPts val="1425"/>
              </a:lnSpc>
            </a:pP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ТАРИФ:</a:t>
            </a:r>
            <a:endParaRPr sz="2000" dirty="0">
              <a:latin typeface="Calibri Light"/>
              <a:cs typeface="Calibri Light"/>
            </a:endParaRPr>
          </a:p>
          <a:p>
            <a:pPr>
              <a:lnSpc>
                <a:spcPct val="100000"/>
              </a:lnSpc>
            </a:pPr>
            <a:endParaRPr sz="2000" dirty="0">
              <a:latin typeface="Calibri Light"/>
              <a:cs typeface="Calibri Light"/>
            </a:endParaRPr>
          </a:p>
          <a:p>
            <a:pPr>
              <a:lnSpc>
                <a:spcPct val="100000"/>
              </a:lnSpc>
              <a:spcBef>
                <a:spcPts val="535"/>
              </a:spcBef>
            </a:pPr>
            <a:endParaRPr sz="2000" dirty="0">
              <a:latin typeface="Calibri Light"/>
              <a:cs typeface="Calibri Light"/>
            </a:endParaRPr>
          </a:p>
          <a:p>
            <a:pPr marL="64769">
              <a:lnSpc>
                <a:spcPct val="100000"/>
              </a:lnSpc>
            </a:pP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СУМА</a:t>
            </a:r>
            <a:r>
              <a:rPr sz="2000" spc="-8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25" dirty="0">
                <a:solidFill>
                  <a:srgbClr val="252525"/>
                </a:solidFill>
                <a:latin typeface="Calibri Light"/>
                <a:cs typeface="Calibri Light"/>
              </a:rPr>
              <a:t>ТУРИСТИЧНОЇ</a:t>
            </a:r>
            <a:r>
              <a:rPr sz="2000" spc="-7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ГАРАНТІЇ</a:t>
            </a:r>
            <a:r>
              <a:rPr sz="2000" spc="-8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відповідно</a:t>
            </a:r>
            <a:r>
              <a:rPr sz="2000" spc="-5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до</a:t>
            </a:r>
            <a:r>
              <a:rPr sz="2000" spc="-4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законодавства</a:t>
            </a:r>
            <a:r>
              <a:rPr sz="2000" spc="-6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становить:</a:t>
            </a:r>
            <a:endParaRPr sz="2000" dirty="0">
              <a:latin typeface="Calibri Light"/>
              <a:cs typeface="Calibri Light"/>
            </a:endParaRPr>
          </a:p>
          <a:p>
            <a:pPr marL="697230" marR="8844280" indent="-274320">
              <a:lnSpc>
                <a:spcPct val="100000"/>
              </a:lnSpc>
              <a:buChar char="-"/>
              <a:tabLst>
                <a:tab pos="697230" algn="l"/>
              </a:tabLst>
            </a:pP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еквівалент</a:t>
            </a:r>
            <a:r>
              <a:rPr sz="2000" spc="-7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не</a:t>
            </a:r>
            <a:r>
              <a:rPr sz="2000" spc="-6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менше</a:t>
            </a:r>
            <a:r>
              <a:rPr sz="2000" spc="-8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20</a:t>
            </a:r>
            <a:r>
              <a:rPr sz="2000" spc="-6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000</a:t>
            </a:r>
            <a:r>
              <a:rPr sz="2000" spc="-6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євро</a:t>
            </a:r>
            <a:r>
              <a:rPr sz="2000" spc="-8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–</a:t>
            </a:r>
            <a:r>
              <a:rPr sz="2000" spc="-3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туроператору</a:t>
            </a:r>
            <a:r>
              <a:rPr sz="2000" spc="-6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міжнародного туризму;</a:t>
            </a:r>
            <a:endParaRPr sz="2000" dirty="0">
              <a:latin typeface="Calibri Light"/>
              <a:cs typeface="Calibri Light"/>
            </a:endParaRPr>
          </a:p>
          <a:p>
            <a:pPr marL="696595" indent="-273685">
              <a:lnSpc>
                <a:spcPct val="100000"/>
              </a:lnSpc>
              <a:buChar char="-"/>
              <a:tabLst>
                <a:tab pos="696595" algn="l"/>
              </a:tabLst>
            </a:pP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еквівалент</a:t>
            </a:r>
            <a:r>
              <a:rPr sz="2000" spc="-6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10</a:t>
            </a:r>
            <a:r>
              <a:rPr sz="2000" spc="-4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000</a:t>
            </a:r>
            <a:r>
              <a:rPr sz="2000" spc="-6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євро</a:t>
            </a:r>
            <a:r>
              <a:rPr sz="2000" spc="-9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–</a:t>
            </a:r>
            <a:r>
              <a:rPr sz="2000" spc="-3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туроператору</a:t>
            </a:r>
            <a:r>
              <a:rPr sz="2000" spc="-4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20" dirty="0">
                <a:solidFill>
                  <a:srgbClr val="252525"/>
                </a:solidFill>
                <a:latin typeface="Calibri Light"/>
                <a:cs typeface="Calibri Light"/>
              </a:rPr>
              <a:t>внутрішнього</a:t>
            </a:r>
            <a:r>
              <a:rPr sz="2000" spc="-9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туризму;</a:t>
            </a:r>
            <a:endParaRPr sz="2000" dirty="0">
              <a:latin typeface="Calibri Light"/>
              <a:cs typeface="Calibri Light"/>
            </a:endParaRPr>
          </a:p>
          <a:p>
            <a:pPr marL="696595" indent="-273685">
              <a:lnSpc>
                <a:spcPct val="100000"/>
              </a:lnSpc>
              <a:buChar char="-"/>
              <a:tabLst>
                <a:tab pos="696595" algn="l"/>
              </a:tabLst>
            </a:pP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еквівалент</a:t>
            </a:r>
            <a:r>
              <a:rPr sz="2000" spc="-6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2</a:t>
            </a:r>
            <a:r>
              <a:rPr sz="2000" spc="-4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000</a:t>
            </a:r>
            <a:r>
              <a:rPr sz="2000" spc="-5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євро</a:t>
            </a:r>
            <a:r>
              <a:rPr sz="2000" spc="-8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–</a:t>
            </a:r>
            <a:r>
              <a:rPr sz="2000" spc="-2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турагенту.</a:t>
            </a:r>
            <a:endParaRPr sz="2000" dirty="0">
              <a:latin typeface="Calibri Light"/>
              <a:cs typeface="Calibri Light"/>
            </a:endParaRPr>
          </a:p>
          <a:p>
            <a:pPr>
              <a:lnSpc>
                <a:spcPct val="100000"/>
              </a:lnSpc>
              <a:spcBef>
                <a:spcPts val="615"/>
              </a:spcBef>
            </a:pPr>
            <a:endParaRPr sz="2000" dirty="0">
              <a:latin typeface="Calibri Light"/>
              <a:cs typeface="Calibri Light"/>
            </a:endParaRPr>
          </a:p>
          <a:p>
            <a:pPr marL="64769">
              <a:lnSpc>
                <a:spcPct val="100000"/>
              </a:lnSpc>
            </a:pP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ЗАБЕЗПЕЧЕННЯ:</a:t>
            </a:r>
            <a:endParaRPr sz="2000" dirty="0">
              <a:latin typeface="Calibri Light"/>
              <a:cs typeface="Calibri Light"/>
            </a:endParaRPr>
          </a:p>
          <a:p>
            <a:pPr marL="413384" indent="-342900">
              <a:lnSpc>
                <a:spcPct val="100000"/>
              </a:lnSpc>
              <a:spcBef>
                <a:spcPts val="855"/>
              </a:spcBef>
              <a:buFont typeface="Wingdings"/>
              <a:buChar char=""/>
              <a:tabLst>
                <a:tab pos="413384" algn="l"/>
              </a:tabLst>
            </a:pP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фінансове</a:t>
            </a:r>
            <a:r>
              <a:rPr sz="2000" spc="-5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забезпечення</a:t>
            </a:r>
            <a:r>
              <a:rPr sz="2000" spc="-5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(грошове</a:t>
            </a:r>
            <a:r>
              <a:rPr sz="2000" spc="-6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покриття</a:t>
            </a:r>
            <a:r>
              <a:rPr sz="2000" spc="-5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-</a:t>
            </a:r>
            <a:r>
              <a:rPr sz="2000" spc="-2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рахунок</a:t>
            </a:r>
            <a:r>
              <a:rPr sz="2000" spc="-5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2932),</a:t>
            </a:r>
            <a:endParaRPr sz="2000" dirty="0">
              <a:latin typeface="Calibri Light"/>
              <a:cs typeface="Calibri Light"/>
            </a:endParaRPr>
          </a:p>
          <a:p>
            <a:pPr marL="413384" marR="8916670" indent="-343535">
              <a:lnSpc>
                <a:spcPct val="100000"/>
              </a:lnSpc>
              <a:buFont typeface="Wingdings"/>
              <a:buChar char=""/>
              <a:tabLst>
                <a:tab pos="413384" algn="l"/>
              </a:tabLst>
            </a:pP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фінансове</a:t>
            </a:r>
            <a:r>
              <a:rPr sz="2000" spc="-4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забезпечення</a:t>
            </a:r>
            <a:r>
              <a:rPr sz="2000" spc="-4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у</a:t>
            </a:r>
            <a:r>
              <a:rPr sz="2000" spc="-1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вигляді</a:t>
            </a:r>
            <a:r>
              <a:rPr sz="2000" spc="-4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застави</a:t>
            </a:r>
            <a:r>
              <a:rPr sz="2000" spc="-6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майнових</a:t>
            </a:r>
            <a:r>
              <a:rPr sz="2000" spc="-6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прав</a:t>
            </a:r>
            <a:r>
              <a:rPr sz="2000" spc="-4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вимоги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на</a:t>
            </a:r>
            <a:r>
              <a:rPr sz="2000" spc="-1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грошові</a:t>
            </a:r>
            <a:r>
              <a:rPr sz="2000" spc="-4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кошти,</a:t>
            </a:r>
            <a:r>
              <a:rPr sz="2000" spc="-3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які</a:t>
            </a:r>
            <a:r>
              <a:rPr sz="2000" spc="-1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розміщені</a:t>
            </a:r>
            <a:r>
              <a:rPr sz="2000" spc="-5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на</a:t>
            </a:r>
            <a:r>
              <a:rPr sz="2000" spc="-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депозитному</a:t>
            </a:r>
            <a:r>
              <a:rPr sz="2000" spc="-4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рахунку</a:t>
            </a:r>
            <a:r>
              <a:rPr sz="2000" spc="-2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в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 Банку,</a:t>
            </a:r>
            <a:endParaRPr sz="2000" dirty="0">
              <a:latin typeface="Calibri Light"/>
              <a:cs typeface="Calibri Light"/>
            </a:endParaRPr>
          </a:p>
          <a:p>
            <a:pPr marL="413384" indent="-342900">
              <a:lnSpc>
                <a:spcPct val="100000"/>
              </a:lnSpc>
              <a:buFont typeface="Wingdings"/>
              <a:buChar char=""/>
              <a:tabLst>
                <a:tab pos="413384" algn="l"/>
              </a:tabLst>
            </a:pP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фінансова</a:t>
            </a:r>
            <a:r>
              <a:rPr sz="2000" spc="-6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порука</a:t>
            </a:r>
            <a:r>
              <a:rPr sz="2000" spc="-6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директора</a:t>
            </a:r>
            <a:r>
              <a:rPr sz="2000" spc="-7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/кінцевого</a:t>
            </a:r>
            <a:r>
              <a:rPr sz="2000" spc="-6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бенефіціарного</a:t>
            </a:r>
            <a:r>
              <a:rPr sz="2000" spc="-6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власника,</a:t>
            </a:r>
            <a:endParaRPr sz="2000" dirty="0">
              <a:latin typeface="Calibri Light"/>
              <a:cs typeface="Calibri Light"/>
            </a:endParaRPr>
          </a:p>
          <a:p>
            <a:pPr marL="413384" indent="-342900">
              <a:lnSpc>
                <a:spcPct val="100000"/>
              </a:lnSpc>
              <a:buFont typeface="Wingdings"/>
              <a:buChar char=""/>
              <a:tabLst>
                <a:tab pos="413384" algn="l"/>
              </a:tabLst>
            </a:pP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інше</a:t>
            </a:r>
            <a:r>
              <a:rPr sz="2000" spc="-2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прийнятне</a:t>
            </a:r>
            <a:r>
              <a:rPr sz="2000" spc="-4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для</a:t>
            </a:r>
            <a:r>
              <a:rPr sz="2000" spc="-30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252525"/>
                </a:solidFill>
                <a:latin typeface="Calibri Light"/>
                <a:cs typeface="Calibri Light"/>
              </a:rPr>
              <a:t>Банку</a:t>
            </a:r>
            <a:r>
              <a:rPr sz="2000" spc="-35" dirty="0">
                <a:solidFill>
                  <a:srgbClr val="252525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252525"/>
                </a:solidFill>
                <a:latin typeface="Calibri Light"/>
                <a:cs typeface="Calibri Light"/>
              </a:rPr>
              <a:t>забезпечення.</a:t>
            </a:r>
            <a:endParaRPr sz="2000" dirty="0">
              <a:latin typeface="Calibri Light"/>
              <a:cs typeface="Calibri Light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154275" y="6659880"/>
            <a:ext cx="0" cy="388620"/>
          </a:xfrm>
          <a:custGeom>
            <a:avLst/>
            <a:gdLst/>
            <a:ahLst/>
            <a:cxnLst/>
            <a:rect l="l" t="t" r="r" b="b"/>
            <a:pathLst>
              <a:path h="388620">
                <a:moveTo>
                  <a:pt x="0" y="0"/>
                </a:moveTo>
                <a:lnTo>
                  <a:pt x="0" y="388620"/>
                </a:lnTo>
              </a:path>
            </a:pathLst>
          </a:custGeom>
          <a:ln w="12700">
            <a:solidFill>
              <a:srgbClr val="1F386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5154275" y="3848100"/>
            <a:ext cx="0" cy="388620"/>
          </a:xfrm>
          <a:custGeom>
            <a:avLst/>
            <a:gdLst/>
            <a:ahLst/>
            <a:cxnLst/>
            <a:rect l="l" t="t" r="r" b="b"/>
            <a:pathLst>
              <a:path h="388620">
                <a:moveTo>
                  <a:pt x="0" y="0"/>
                </a:moveTo>
                <a:lnTo>
                  <a:pt x="0" y="388620"/>
                </a:lnTo>
              </a:path>
            </a:pathLst>
          </a:custGeom>
          <a:ln w="12700">
            <a:solidFill>
              <a:srgbClr val="1F386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239250" y="6583680"/>
            <a:ext cx="0" cy="388620"/>
          </a:xfrm>
          <a:custGeom>
            <a:avLst/>
            <a:gdLst/>
            <a:ahLst/>
            <a:cxnLst/>
            <a:rect l="l" t="t" r="r" b="b"/>
            <a:pathLst>
              <a:path h="388620">
                <a:moveTo>
                  <a:pt x="0" y="0"/>
                </a:moveTo>
                <a:lnTo>
                  <a:pt x="0" y="388620"/>
                </a:lnTo>
              </a:path>
            </a:pathLst>
          </a:custGeom>
          <a:ln w="12700">
            <a:solidFill>
              <a:srgbClr val="1F386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229725" y="3848100"/>
            <a:ext cx="0" cy="388620"/>
          </a:xfrm>
          <a:custGeom>
            <a:avLst/>
            <a:gdLst/>
            <a:ahLst/>
            <a:cxnLst/>
            <a:rect l="l" t="t" r="r" b="b"/>
            <a:pathLst>
              <a:path h="388620">
                <a:moveTo>
                  <a:pt x="0" y="0"/>
                </a:moveTo>
                <a:lnTo>
                  <a:pt x="0" y="388620"/>
                </a:lnTo>
              </a:path>
            </a:pathLst>
          </a:custGeom>
          <a:ln w="12700">
            <a:solidFill>
              <a:srgbClr val="1F386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47060" y="6583680"/>
            <a:ext cx="0" cy="388620"/>
          </a:xfrm>
          <a:custGeom>
            <a:avLst/>
            <a:gdLst/>
            <a:ahLst/>
            <a:cxnLst/>
            <a:rect l="l" t="t" r="r" b="b"/>
            <a:pathLst>
              <a:path h="388620">
                <a:moveTo>
                  <a:pt x="0" y="0"/>
                </a:moveTo>
                <a:lnTo>
                  <a:pt x="0" y="388620"/>
                </a:lnTo>
              </a:path>
            </a:pathLst>
          </a:custGeom>
          <a:ln w="12700">
            <a:solidFill>
              <a:srgbClr val="1F386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156585" y="3848100"/>
            <a:ext cx="0" cy="388620"/>
          </a:xfrm>
          <a:custGeom>
            <a:avLst/>
            <a:gdLst/>
            <a:ahLst/>
            <a:cxnLst/>
            <a:rect l="l" t="t" r="r" b="b"/>
            <a:pathLst>
              <a:path h="388620">
                <a:moveTo>
                  <a:pt x="0" y="0"/>
                </a:moveTo>
                <a:lnTo>
                  <a:pt x="0" y="388620"/>
                </a:lnTo>
              </a:path>
            </a:pathLst>
          </a:custGeom>
          <a:ln w="12700">
            <a:solidFill>
              <a:srgbClr val="1F386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397500" y="8115300"/>
            <a:ext cx="1728470" cy="0"/>
          </a:xfrm>
          <a:custGeom>
            <a:avLst/>
            <a:gdLst/>
            <a:ahLst/>
            <a:cxnLst/>
            <a:rect l="l" t="t" r="r" b="b"/>
            <a:pathLst>
              <a:path w="1728470">
                <a:moveTo>
                  <a:pt x="0" y="0"/>
                </a:moveTo>
                <a:lnTo>
                  <a:pt x="1727961" y="0"/>
                </a:lnTo>
              </a:path>
            </a:pathLst>
          </a:custGeom>
          <a:ln w="12700">
            <a:solidFill>
              <a:srgbClr val="1F386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1277600" y="5524500"/>
            <a:ext cx="1728470" cy="0"/>
          </a:xfrm>
          <a:custGeom>
            <a:avLst/>
            <a:gdLst/>
            <a:ahLst/>
            <a:cxnLst/>
            <a:rect l="l" t="t" r="r" b="b"/>
            <a:pathLst>
              <a:path w="1728469">
                <a:moveTo>
                  <a:pt x="0" y="0"/>
                </a:moveTo>
                <a:lnTo>
                  <a:pt x="1727961" y="0"/>
                </a:lnTo>
              </a:path>
            </a:pathLst>
          </a:custGeom>
          <a:ln w="12700">
            <a:solidFill>
              <a:srgbClr val="1F386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1353800" y="8128000"/>
            <a:ext cx="1728470" cy="0"/>
          </a:xfrm>
          <a:custGeom>
            <a:avLst/>
            <a:gdLst/>
            <a:ahLst/>
            <a:cxnLst/>
            <a:rect l="l" t="t" r="r" b="b"/>
            <a:pathLst>
              <a:path w="1728469">
                <a:moveTo>
                  <a:pt x="0" y="0"/>
                </a:moveTo>
                <a:lnTo>
                  <a:pt x="1727961" y="0"/>
                </a:lnTo>
              </a:path>
            </a:pathLst>
          </a:custGeom>
          <a:ln w="12700">
            <a:solidFill>
              <a:srgbClr val="1F386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376290" y="2705100"/>
            <a:ext cx="1728470" cy="0"/>
          </a:xfrm>
          <a:custGeom>
            <a:avLst/>
            <a:gdLst/>
            <a:ahLst/>
            <a:cxnLst/>
            <a:rect l="l" t="t" r="r" b="b"/>
            <a:pathLst>
              <a:path w="1728470">
                <a:moveTo>
                  <a:pt x="0" y="0"/>
                </a:moveTo>
                <a:lnTo>
                  <a:pt x="1728089" y="0"/>
                </a:lnTo>
              </a:path>
            </a:pathLst>
          </a:custGeom>
          <a:ln w="12700">
            <a:solidFill>
              <a:srgbClr val="1F386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1392789" y="2705100"/>
            <a:ext cx="1728470" cy="0"/>
          </a:xfrm>
          <a:custGeom>
            <a:avLst/>
            <a:gdLst/>
            <a:ahLst/>
            <a:cxnLst/>
            <a:rect l="l" t="t" r="r" b="b"/>
            <a:pathLst>
              <a:path w="1728469">
                <a:moveTo>
                  <a:pt x="0" y="0"/>
                </a:moveTo>
                <a:lnTo>
                  <a:pt x="1727962" y="0"/>
                </a:lnTo>
              </a:path>
            </a:pathLst>
          </a:custGeom>
          <a:ln w="12700">
            <a:solidFill>
              <a:srgbClr val="1F386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325617" y="5511800"/>
            <a:ext cx="1728470" cy="0"/>
          </a:xfrm>
          <a:custGeom>
            <a:avLst/>
            <a:gdLst/>
            <a:ahLst/>
            <a:cxnLst/>
            <a:rect l="l" t="t" r="r" b="b"/>
            <a:pathLst>
              <a:path w="1728470">
                <a:moveTo>
                  <a:pt x="0" y="0"/>
                </a:moveTo>
                <a:lnTo>
                  <a:pt x="1727962" y="0"/>
                </a:lnTo>
              </a:path>
            </a:pathLst>
          </a:custGeom>
          <a:ln w="12700">
            <a:solidFill>
              <a:srgbClr val="1F386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467227" y="9870261"/>
            <a:ext cx="11340465" cy="0"/>
          </a:xfrm>
          <a:custGeom>
            <a:avLst/>
            <a:gdLst/>
            <a:ahLst/>
            <a:cxnLst/>
            <a:rect l="l" t="t" r="r" b="b"/>
            <a:pathLst>
              <a:path w="11340465">
                <a:moveTo>
                  <a:pt x="0" y="0"/>
                </a:moveTo>
                <a:lnTo>
                  <a:pt x="11339957" y="0"/>
                </a:lnTo>
              </a:path>
            </a:pathLst>
          </a:custGeom>
          <a:ln w="9525">
            <a:solidFill>
              <a:srgbClr val="28466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6486251" y="9870261"/>
            <a:ext cx="1403985" cy="0"/>
          </a:xfrm>
          <a:custGeom>
            <a:avLst/>
            <a:gdLst/>
            <a:ahLst/>
            <a:cxnLst/>
            <a:rect l="l" t="t" r="r" b="b"/>
            <a:pathLst>
              <a:path w="1403984">
                <a:moveTo>
                  <a:pt x="0" y="0"/>
                </a:moveTo>
                <a:lnTo>
                  <a:pt x="1403984" y="0"/>
                </a:lnTo>
              </a:path>
            </a:pathLst>
          </a:custGeom>
          <a:ln w="9525">
            <a:solidFill>
              <a:srgbClr val="28466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6" name="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464997" y="400934"/>
            <a:ext cx="1903292" cy="449151"/>
          </a:xfrm>
          <a:prstGeom prst="rect">
            <a:avLst/>
          </a:prstGeom>
        </p:spPr>
      </p:pic>
      <p:sp>
        <p:nvSpPr>
          <p:cNvPr id="17" name="object 17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4052550" algn="l"/>
              </a:tabLst>
            </a:pPr>
            <a:r>
              <a:rPr spc="-175" dirty="0"/>
              <a:t> </a:t>
            </a:r>
            <a:r>
              <a:rPr spc="-35" dirty="0"/>
              <a:t>ПЕРЕВАГИ</a:t>
            </a:r>
            <a:r>
              <a:rPr spc="-145" dirty="0"/>
              <a:t> </a:t>
            </a:r>
            <a:r>
              <a:rPr spc="-35" dirty="0"/>
              <a:t>БАНКІВСЬКИХ</a:t>
            </a:r>
            <a:r>
              <a:rPr spc="-95" dirty="0"/>
              <a:t> </a:t>
            </a:r>
            <a:r>
              <a:rPr spc="-10" dirty="0"/>
              <a:t>ГАРАНТІЙ</a:t>
            </a:r>
            <a:r>
              <a:rPr dirty="0"/>
              <a:t>	</a:t>
            </a:r>
          </a:p>
        </p:txBody>
      </p:sp>
      <p:grpSp>
        <p:nvGrpSpPr>
          <p:cNvPr id="18" name="object 18"/>
          <p:cNvGrpSpPr/>
          <p:nvPr/>
        </p:nvGrpSpPr>
        <p:grpSpPr>
          <a:xfrm>
            <a:off x="906780" y="1399032"/>
            <a:ext cx="4566285" cy="2621280"/>
            <a:chOff x="906780" y="1399032"/>
            <a:chExt cx="4566285" cy="2621280"/>
          </a:xfrm>
        </p:grpSpPr>
        <p:pic>
          <p:nvPicPr>
            <p:cNvPr id="19" name="object 1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06780" y="1399032"/>
              <a:ext cx="4565904" cy="2621280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933450" y="1424940"/>
              <a:ext cx="4464050" cy="2520315"/>
            </a:xfrm>
            <a:custGeom>
              <a:avLst/>
              <a:gdLst/>
              <a:ahLst/>
              <a:cxnLst/>
              <a:rect l="l" t="t" r="r" b="b"/>
              <a:pathLst>
                <a:path w="4464050" h="2520315">
                  <a:moveTo>
                    <a:pt x="4464050" y="0"/>
                  </a:moveTo>
                  <a:lnTo>
                    <a:pt x="0" y="0"/>
                  </a:lnTo>
                  <a:lnTo>
                    <a:pt x="0" y="2520060"/>
                  </a:lnTo>
                  <a:lnTo>
                    <a:pt x="4464050" y="2520060"/>
                  </a:lnTo>
                  <a:lnTo>
                    <a:pt x="4464050" y="0"/>
                  </a:lnTo>
                  <a:close/>
                </a:path>
              </a:pathLst>
            </a:custGeom>
            <a:solidFill>
              <a:srgbClr val="30558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1" name="object 21"/>
          <p:cNvGrpSpPr/>
          <p:nvPr/>
        </p:nvGrpSpPr>
        <p:grpSpPr>
          <a:xfrm>
            <a:off x="897636" y="4134611"/>
            <a:ext cx="4566285" cy="2621280"/>
            <a:chOff x="897636" y="4134611"/>
            <a:chExt cx="4566285" cy="2621280"/>
          </a:xfrm>
        </p:grpSpPr>
        <p:pic>
          <p:nvPicPr>
            <p:cNvPr id="22" name="object 2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97636" y="4134611"/>
              <a:ext cx="4565904" cy="2621280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924560" y="4160519"/>
              <a:ext cx="4464050" cy="2520315"/>
            </a:xfrm>
            <a:custGeom>
              <a:avLst/>
              <a:gdLst/>
              <a:ahLst/>
              <a:cxnLst/>
              <a:rect l="l" t="t" r="r" b="b"/>
              <a:pathLst>
                <a:path w="4464050" h="2520315">
                  <a:moveTo>
                    <a:pt x="4464050" y="0"/>
                  </a:moveTo>
                  <a:lnTo>
                    <a:pt x="0" y="0"/>
                  </a:lnTo>
                  <a:lnTo>
                    <a:pt x="0" y="2520061"/>
                  </a:lnTo>
                  <a:lnTo>
                    <a:pt x="4464050" y="2520061"/>
                  </a:lnTo>
                  <a:lnTo>
                    <a:pt x="4464050" y="0"/>
                  </a:lnTo>
                  <a:close/>
                </a:path>
              </a:pathLst>
            </a:custGeom>
            <a:solidFill>
              <a:srgbClr val="3399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4" name="object 24"/>
          <p:cNvGrpSpPr/>
          <p:nvPr/>
        </p:nvGrpSpPr>
        <p:grpSpPr>
          <a:xfrm>
            <a:off x="906780" y="6867143"/>
            <a:ext cx="4566285" cy="2621280"/>
            <a:chOff x="906780" y="6867143"/>
            <a:chExt cx="4566285" cy="2621280"/>
          </a:xfrm>
        </p:grpSpPr>
        <p:pic>
          <p:nvPicPr>
            <p:cNvPr id="25" name="object 2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06780" y="6867143"/>
              <a:ext cx="4565904" cy="2621280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933450" y="6893000"/>
              <a:ext cx="4464050" cy="2520315"/>
            </a:xfrm>
            <a:custGeom>
              <a:avLst/>
              <a:gdLst/>
              <a:ahLst/>
              <a:cxnLst/>
              <a:rect l="l" t="t" r="r" b="b"/>
              <a:pathLst>
                <a:path w="4464050" h="2520315">
                  <a:moveTo>
                    <a:pt x="4464050" y="0"/>
                  </a:moveTo>
                  <a:lnTo>
                    <a:pt x="0" y="0"/>
                  </a:lnTo>
                  <a:lnTo>
                    <a:pt x="0" y="2520061"/>
                  </a:lnTo>
                  <a:lnTo>
                    <a:pt x="4464050" y="2520061"/>
                  </a:lnTo>
                  <a:lnTo>
                    <a:pt x="4464050" y="0"/>
                  </a:lnTo>
                  <a:close/>
                </a:path>
              </a:pathLst>
            </a:custGeom>
            <a:solidFill>
              <a:srgbClr val="30558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7" name="object 27"/>
          <p:cNvGrpSpPr/>
          <p:nvPr/>
        </p:nvGrpSpPr>
        <p:grpSpPr>
          <a:xfrm>
            <a:off x="6960107" y="1399032"/>
            <a:ext cx="4566285" cy="2621280"/>
            <a:chOff x="6960107" y="1399032"/>
            <a:chExt cx="4566285" cy="2621280"/>
          </a:xfrm>
        </p:grpSpPr>
        <p:pic>
          <p:nvPicPr>
            <p:cNvPr id="28" name="object 2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960107" y="1399032"/>
              <a:ext cx="4565904" cy="2621280"/>
            </a:xfrm>
            <a:prstGeom prst="rect">
              <a:avLst/>
            </a:prstGeom>
          </p:spPr>
        </p:pic>
        <p:sp>
          <p:nvSpPr>
            <p:cNvPr id="29" name="object 29"/>
            <p:cNvSpPr/>
            <p:nvPr/>
          </p:nvSpPr>
          <p:spPr>
            <a:xfrm>
              <a:off x="6986269" y="1424940"/>
              <a:ext cx="4464050" cy="2520315"/>
            </a:xfrm>
            <a:custGeom>
              <a:avLst/>
              <a:gdLst/>
              <a:ahLst/>
              <a:cxnLst/>
              <a:rect l="l" t="t" r="r" b="b"/>
              <a:pathLst>
                <a:path w="4464050" h="2520315">
                  <a:moveTo>
                    <a:pt x="4464050" y="0"/>
                  </a:moveTo>
                  <a:lnTo>
                    <a:pt x="0" y="0"/>
                  </a:lnTo>
                  <a:lnTo>
                    <a:pt x="0" y="2520060"/>
                  </a:lnTo>
                  <a:lnTo>
                    <a:pt x="4464050" y="2520060"/>
                  </a:lnTo>
                  <a:lnTo>
                    <a:pt x="4464050" y="0"/>
                  </a:lnTo>
                  <a:close/>
                </a:path>
              </a:pathLst>
            </a:custGeom>
            <a:solidFill>
              <a:srgbClr val="30558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30" name="object 30"/>
          <p:cNvGrpSpPr/>
          <p:nvPr/>
        </p:nvGrpSpPr>
        <p:grpSpPr>
          <a:xfrm>
            <a:off x="6963156" y="4134611"/>
            <a:ext cx="4567555" cy="2621280"/>
            <a:chOff x="6963156" y="4134611"/>
            <a:chExt cx="4567555" cy="2621280"/>
          </a:xfrm>
        </p:grpSpPr>
        <p:pic>
          <p:nvPicPr>
            <p:cNvPr id="31" name="object 3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963156" y="4134611"/>
              <a:ext cx="4567428" cy="2621280"/>
            </a:xfrm>
            <a:prstGeom prst="rect">
              <a:avLst/>
            </a:prstGeom>
          </p:spPr>
        </p:pic>
        <p:sp>
          <p:nvSpPr>
            <p:cNvPr id="32" name="object 32"/>
            <p:cNvSpPr/>
            <p:nvPr/>
          </p:nvSpPr>
          <p:spPr>
            <a:xfrm>
              <a:off x="6990080" y="4160519"/>
              <a:ext cx="4464050" cy="2520315"/>
            </a:xfrm>
            <a:custGeom>
              <a:avLst/>
              <a:gdLst/>
              <a:ahLst/>
              <a:cxnLst/>
              <a:rect l="l" t="t" r="r" b="b"/>
              <a:pathLst>
                <a:path w="4464050" h="2520315">
                  <a:moveTo>
                    <a:pt x="4464050" y="0"/>
                  </a:moveTo>
                  <a:lnTo>
                    <a:pt x="0" y="0"/>
                  </a:lnTo>
                  <a:lnTo>
                    <a:pt x="0" y="2520061"/>
                  </a:lnTo>
                  <a:lnTo>
                    <a:pt x="4464050" y="2520061"/>
                  </a:lnTo>
                  <a:lnTo>
                    <a:pt x="4464050" y="0"/>
                  </a:lnTo>
                  <a:close/>
                </a:path>
              </a:pathLst>
            </a:custGeom>
            <a:solidFill>
              <a:srgbClr val="3399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33" name="object 33"/>
          <p:cNvGrpSpPr/>
          <p:nvPr/>
        </p:nvGrpSpPr>
        <p:grpSpPr>
          <a:xfrm>
            <a:off x="6960107" y="6867143"/>
            <a:ext cx="4566285" cy="2621280"/>
            <a:chOff x="6960107" y="6867143"/>
            <a:chExt cx="4566285" cy="2621280"/>
          </a:xfrm>
        </p:grpSpPr>
        <p:pic>
          <p:nvPicPr>
            <p:cNvPr id="34" name="object 3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960107" y="6867143"/>
              <a:ext cx="4565904" cy="2621280"/>
            </a:xfrm>
            <a:prstGeom prst="rect">
              <a:avLst/>
            </a:prstGeom>
          </p:spPr>
        </p:pic>
        <p:sp>
          <p:nvSpPr>
            <p:cNvPr id="35" name="object 35"/>
            <p:cNvSpPr/>
            <p:nvPr/>
          </p:nvSpPr>
          <p:spPr>
            <a:xfrm>
              <a:off x="6986269" y="6893000"/>
              <a:ext cx="4464050" cy="2520315"/>
            </a:xfrm>
            <a:custGeom>
              <a:avLst/>
              <a:gdLst/>
              <a:ahLst/>
              <a:cxnLst/>
              <a:rect l="l" t="t" r="r" b="b"/>
              <a:pathLst>
                <a:path w="4464050" h="2520315">
                  <a:moveTo>
                    <a:pt x="4464050" y="0"/>
                  </a:moveTo>
                  <a:lnTo>
                    <a:pt x="0" y="0"/>
                  </a:lnTo>
                  <a:lnTo>
                    <a:pt x="0" y="2520061"/>
                  </a:lnTo>
                  <a:lnTo>
                    <a:pt x="4464050" y="2520061"/>
                  </a:lnTo>
                  <a:lnTo>
                    <a:pt x="4464050" y="0"/>
                  </a:lnTo>
                  <a:close/>
                </a:path>
              </a:pathLst>
            </a:custGeom>
            <a:solidFill>
              <a:srgbClr val="30558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36" name="object 36"/>
          <p:cNvGrpSpPr/>
          <p:nvPr/>
        </p:nvGrpSpPr>
        <p:grpSpPr>
          <a:xfrm>
            <a:off x="12883895" y="1414272"/>
            <a:ext cx="4566285" cy="2621280"/>
            <a:chOff x="12883895" y="1414272"/>
            <a:chExt cx="4566285" cy="2621280"/>
          </a:xfrm>
        </p:grpSpPr>
        <p:pic>
          <p:nvPicPr>
            <p:cNvPr id="37" name="object 3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2883895" y="1414272"/>
              <a:ext cx="4565904" cy="2621279"/>
            </a:xfrm>
            <a:prstGeom prst="rect">
              <a:avLst/>
            </a:prstGeom>
          </p:spPr>
        </p:pic>
        <p:sp>
          <p:nvSpPr>
            <p:cNvPr id="38" name="object 38"/>
            <p:cNvSpPr/>
            <p:nvPr/>
          </p:nvSpPr>
          <p:spPr>
            <a:xfrm>
              <a:off x="12909549" y="1440180"/>
              <a:ext cx="4464050" cy="2520315"/>
            </a:xfrm>
            <a:custGeom>
              <a:avLst/>
              <a:gdLst/>
              <a:ahLst/>
              <a:cxnLst/>
              <a:rect l="l" t="t" r="r" b="b"/>
              <a:pathLst>
                <a:path w="4464050" h="2520315">
                  <a:moveTo>
                    <a:pt x="4464050" y="0"/>
                  </a:moveTo>
                  <a:lnTo>
                    <a:pt x="0" y="0"/>
                  </a:lnTo>
                  <a:lnTo>
                    <a:pt x="0" y="2520061"/>
                  </a:lnTo>
                  <a:lnTo>
                    <a:pt x="4464050" y="2520061"/>
                  </a:lnTo>
                  <a:lnTo>
                    <a:pt x="4464050" y="0"/>
                  </a:lnTo>
                  <a:close/>
                </a:path>
              </a:pathLst>
            </a:custGeom>
            <a:solidFill>
              <a:srgbClr val="30558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39" name="object 39"/>
          <p:cNvGrpSpPr/>
          <p:nvPr/>
        </p:nvGrpSpPr>
        <p:grpSpPr>
          <a:xfrm>
            <a:off x="12886943" y="4149852"/>
            <a:ext cx="4566285" cy="2621280"/>
            <a:chOff x="12886943" y="4149852"/>
            <a:chExt cx="4566285" cy="2621280"/>
          </a:xfrm>
        </p:grpSpPr>
        <p:pic>
          <p:nvPicPr>
            <p:cNvPr id="40" name="object 4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886943" y="4149852"/>
              <a:ext cx="4565904" cy="2621280"/>
            </a:xfrm>
            <a:prstGeom prst="rect">
              <a:avLst/>
            </a:prstGeom>
          </p:spPr>
        </p:pic>
        <p:sp>
          <p:nvSpPr>
            <p:cNvPr id="41" name="object 41"/>
            <p:cNvSpPr/>
            <p:nvPr/>
          </p:nvSpPr>
          <p:spPr>
            <a:xfrm>
              <a:off x="12913359" y="4175760"/>
              <a:ext cx="4464050" cy="2520315"/>
            </a:xfrm>
            <a:custGeom>
              <a:avLst/>
              <a:gdLst/>
              <a:ahLst/>
              <a:cxnLst/>
              <a:rect l="l" t="t" r="r" b="b"/>
              <a:pathLst>
                <a:path w="4464050" h="2520315">
                  <a:moveTo>
                    <a:pt x="4464050" y="0"/>
                  </a:moveTo>
                  <a:lnTo>
                    <a:pt x="0" y="0"/>
                  </a:lnTo>
                  <a:lnTo>
                    <a:pt x="0" y="2520061"/>
                  </a:lnTo>
                  <a:lnTo>
                    <a:pt x="4464050" y="2520061"/>
                  </a:lnTo>
                  <a:lnTo>
                    <a:pt x="4464050" y="0"/>
                  </a:lnTo>
                  <a:close/>
                </a:path>
              </a:pathLst>
            </a:custGeom>
            <a:solidFill>
              <a:srgbClr val="3399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42" name="object 42"/>
          <p:cNvGrpSpPr/>
          <p:nvPr/>
        </p:nvGrpSpPr>
        <p:grpSpPr>
          <a:xfrm>
            <a:off x="12883895" y="6882383"/>
            <a:ext cx="4566285" cy="2621280"/>
            <a:chOff x="12883895" y="6882383"/>
            <a:chExt cx="4566285" cy="2621280"/>
          </a:xfrm>
        </p:grpSpPr>
        <p:pic>
          <p:nvPicPr>
            <p:cNvPr id="43" name="object 4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2883895" y="6882383"/>
              <a:ext cx="4565904" cy="2621279"/>
            </a:xfrm>
            <a:prstGeom prst="rect">
              <a:avLst/>
            </a:prstGeom>
          </p:spPr>
        </p:pic>
        <p:sp>
          <p:nvSpPr>
            <p:cNvPr id="44" name="object 44"/>
            <p:cNvSpPr/>
            <p:nvPr/>
          </p:nvSpPr>
          <p:spPr>
            <a:xfrm>
              <a:off x="12909549" y="6908240"/>
              <a:ext cx="4464050" cy="2520315"/>
            </a:xfrm>
            <a:custGeom>
              <a:avLst/>
              <a:gdLst/>
              <a:ahLst/>
              <a:cxnLst/>
              <a:rect l="l" t="t" r="r" b="b"/>
              <a:pathLst>
                <a:path w="4464050" h="2520315">
                  <a:moveTo>
                    <a:pt x="4464050" y="0"/>
                  </a:moveTo>
                  <a:lnTo>
                    <a:pt x="0" y="0"/>
                  </a:lnTo>
                  <a:lnTo>
                    <a:pt x="0" y="2520060"/>
                  </a:lnTo>
                  <a:lnTo>
                    <a:pt x="4464050" y="2520060"/>
                  </a:lnTo>
                  <a:lnTo>
                    <a:pt x="4464050" y="0"/>
                  </a:lnTo>
                  <a:close/>
                </a:path>
              </a:pathLst>
            </a:custGeom>
            <a:solidFill>
              <a:srgbClr val="30558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5" name="object 45"/>
          <p:cNvSpPr txBox="1"/>
          <p:nvPr/>
        </p:nvSpPr>
        <p:spPr>
          <a:xfrm>
            <a:off x="1690497" y="2049272"/>
            <a:ext cx="2915285" cy="12452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175" algn="ctr">
              <a:lnSpc>
                <a:spcPct val="100000"/>
              </a:lnSpc>
              <a:spcBef>
                <a:spcPts val="100"/>
              </a:spcBef>
            </a:pPr>
            <a:r>
              <a:rPr sz="2000" spc="-20" dirty="0">
                <a:solidFill>
                  <a:srgbClr val="FFFFFF"/>
                </a:solidFill>
                <a:latin typeface="Calibri Light"/>
                <a:cs typeface="Calibri Light"/>
              </a:rPr>
              <a:t>НИЖЧА</a:t>
            </a:r>
            <a:r>
              <a:rPr sz="2000" spc="-65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 Light"/>
                <a:cs typeface="Calibri Light"/>
              </a:rPr>
              <a:t>ВАРТІСТЬ</a:t>
            </a:r>
            <a:endParaRPr sz="2000">
              <a:latin typeface="Calibri Light"/>
              <a:cs typeface="Calibri Light"/>
            </a:endParaRPr>
          </a:p>
          <a:p>
            <a:pPr marL="12700" marR="5080" indent="-4445" algn="ctr">
              <a:lnSpc>
                <a:spcPct val="100000"/>
              </a:lnSpc>
            </a:pPr>
            <a:r>
              <a:rPr sz="2000" dirty="0">
                <a:solidFill>
                  <a:srgbClr val="FFFFFF"/>
                </a:solidFill>
                <a:latin typeface="Calibri Light"/>
                <a:cs typeface="Calibri Light"/>
              </a:rPr>
              <a:t>(альтернатива</a:t>
            </a:r>
            <a:r>
              <a:rPr sz="2000" spc="-85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 Light"/>
                <a:cs typeface="Calibri Light"/>
              </a:rPr>
              <a:t>звичайному </a:t>
            </a:r>
            <a:r>
              <a:rPr sz="2000" dirty="0">
                <a:solidFill>
                  <a:srgbClr val="FFFFFF"/>
                </a:solidFill>
                <a:latin typeface="Calibri Light"/>
                <a:cs typeface="Calibri Light"/>
              </a:rPr>
              <a:t>фінансуванню</a:t>
            </a:r>
            <a:r>
              <a:rPr sz="2000" spc="-40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 Light"/>
                <a:cs typeface="Calibri Light"/>
              </a:rPr>
              <a:t>за</a:t>
            </a:r>
            <a:r>
              <a:rPr sz="2000" spc="-40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 Light"/>
                <a:cs typeface="Calibri Light"/>
              </a:rPr>
              <a:t>ставками, </a:t>
            </a:r>
            <a:r>
              <a:rPr sz="2000" dirty="0">
                <a:solidFill>
                  <a:srgbClr val="FFFFFF"/>
                </a:solidFill>
                <a:latin typeface="Calibri Light"/>
                <a:cs typeface="Calibri Light"/>
              </a:rPr>
              <a:t>нижчими</a:t>
            </a:r>
            <a:r>
              <a:rPr sz="2000" spc="-45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 Light"/>
                <a:cs typeface="Calibri Light"/>
              </a:rPr>
              <a:t>за</a:t>
            </a:r>
            <a:r>
              <a:rPr sz="2000" spc="-15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 Light"/>
                <a:cs typeface="Calibri Light"/>
              </a:rPr>
              <a:t>кредитні)</a:t>
            </a:r>
            <a:endParaRPr sz="2000">
              <a:latin typeface="Calibri Light"/>
              <a:cs typeface="Calibri Light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199136" y="9529297"/>
            <a:ext cx="629920" cy="533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195"/>
              </a:lnSpc>
            </a:pPr>
            <a:r>
              <a:rPr sz="4000" spc="-25" dirty="0">
                <a:solidFill>
                  <a:srgbClr val="7E7E7E"/>
                </a:solidFill>
                <a:latin typeface="Lucida Console"/>
                <a:cs typeface="Lucida Console"/>
              </a:rPr>
              <a:t>08</a:t>
            </a:r>
            <a:endParaRPr sz="4000">
              <a:latin typeface="Lucida Console"/>
              <a:cs typeface="Lucida Console"/>
            </a:endParaRPr>
          </a:p>
        </p:txBody>
      </p:sp>
      <p:sp>
        <p:nvSpPr>
          <p:cNvPr id="55" name="object 55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35"/>
              </a:lnSpc>
            </a:pPr>
            <a:r>
              <a:rPr dirty="0"/>
              <a:t>ТВОРИМО</a:t>
            </a:r>
            <a:r>
              <a:rPr spc="-65" dirty="0"/>
              <a:t> </a:t>
            </a:r>
            <a:r>
              <a:rPr dirty="0"/>
              <a:t>МАЙБУТНЄ</a:t>
            </a:r>
            <a:r>
              <a:rPr spc="-60" dirty="0"/>
              <a:t> </a:t>
            </a:r>
            <a:r>
              <a:rPr spc="-10" dirty="0"/>
              <a:t>РАЗОМ!</a:t>
            </a:r>
          </a:p>
        </p:txBody>
      </p:sp>
      <p:sp>
        <p:nvSpPr>
          <p:cNvPr id="56" name="object 56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35"/>
              </a:lnSpc>
            </a:pPr>
            <a:r>
              <a:rPr spc="-10" dirty="0"/>
              <a:t>ukrcapital.com.ua</a:t>
            </a:r>
          </a:p>
        </p:txBody>
      </p:sp>
      <p:sp>
        <p:nvSpPr>
          <p:cNvPr id="46" name="object 46"/>
          <p:cNvSpPr txBox="1"/>
          <p:nvPr/>
        </p:nvSpPr>
        <p:spPr>
          <a:xfrm>
            <a:off x="1136700" y="4642865"/>
            <a:ext cx="4043045" cy="15500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sz="2000" spc="-20" dirty="0">
                <a:solidFill>
                  <a:srgbClr val="FFFFFF"/>
                </a:solidFill>
                <a:latin typeface="Calibri Light"/>
                <a:cs typeface="Calibri Light"/>
              </a:rPr>
              <a:t>ЕФЕКТИВНЕ</a:t>
            </a:r>
            <a:r>
              <a:rPr sz="2000" spc="-45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2000" spc="-25" dirty="0">
                <a:solidFill>
                  <a:srgbClr val="FFFFFF"/>
                </a:solidFill>
                <a:latin typeface="Calibri Light"/>
                <a:cs typeface="Calibri Light"/>
              </a:rPr>
              <a:t>УПРАВЛІННЯ</a:t>
            </a:r>
            <a:r>
              <a:rPr sz="2000" spc="-35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 Light"/>
                <a:cs typeface="Calibri Light"/>
              </a:rPr>
              <a:t>ФІНАНСАМИ</a:t>
            </a:r>
            <a:endParaRPr sz="2000">
              <a:latin typeface="Calibri Light"/>
              <a:cs typeface="Calibri Light"/>
            </a:endParaRPr>
          </a:p>
          <a:p>
            <a:pPr marL="501650" marR="499109" algn="ctr">
              <a:lnSpc>
                <a:spcPct val="100000"/>
              </a:lnSpc>
            </a:pPr>
            <a:r>
              <a:rPr sz="2000" dirty="0">
                <a:solidFill>
                  <a:srgbClr val="FFFFFF"/>
                </a:solidFill>
                <a:latin typeface="Calibri Light"/>
                <a:cs typeface="Calibri Light"/>
              </a:rPr>
              <a:t>(можливість</a:t>
            </a:r>
            <a:r>
              <a:rPr sz="2000" spc="-70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 Light"/>
                <a:cs typeface="Calibri Light"/>
              </a:rPr>
              <a:t>отримати</a:t>
            </a:r>
            <a:r>
              <a:rPr sz="2000" spc="-75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 Light"/>
                <a:cs typeface="Calibri Light"/>
              </a:rPr>
              <a:t>аванс </a:t>
            </a:r>
            <a:r>
              <a:rPr sz="2000" dirty="0">
                <a:solidFill>
                  <a:srgbClr val="FFFFFF"/>
                </a:solidFill>
                <a:latin typeface="Calibri Light"/>
                <a:cs typeface="Calibri Light"/>
              </a:rPr>
              <a:t>для</a:t>
            </a:r>
            <a:r>
              <a:rPr sz="2000" spc="-15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 Light"/>
                <a:cs typeface="Calibri Light"/>
              </a:rPr>
              <a:t>виконання</a:t>
            </a:r>
            <a:r>
              <a:rPr sz="2000" spc="-30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 Light"/>
                <a:cs typeface="Calibri Light"/>
              </a:rPr>
              <a:t>контракту, </a:t>
            </a:r>
            <a:r>
              <a:rPr sz="2000" dirty="0">
                <a:solidFill>
                  <a:srgbClr val="FFFFFF"/>
                </a:solidFill>
                <a:latin typeface="Calibri Light"/>
                <a:cs typeface="Calibri Light"/>
              </a:rPr>
              <a:t>без</a:t>
            </a:r>
            <a:r>
              <a:rPr sz="2000" spc="-50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 Light"/>
                <a:cs typeface="Calibri Light"/>
              </a:rPr>
              <a:t>необхідності</a:t>
            </a:r>
            <a:r>
              <a:rPr sz="2000" spc="-70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 Light"/>
                <a:cs typeface="Calibri Light"/>
              </a:rPr>
              <a:t>залучення </a:t>
            </a:r>
            <a:r>
              <a:rPr sz="2000" dirty="0">
                <a:solidFill>
                  <a:srgbClr val="FFFFFF"/>
                </a:solidFill>
                <a:latin typeface="Calibri Light"/>
                <a:cs typeface="Calibri Light"/>
              </a:rPr>
              <a:t>кредитних</a:t>
            </a:r>
            <a:r>
              <a:rPr sz="2000" spc="-70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 Light"/>
                <a:cs typeface="Calibri Light"/>
              </a:rPr>
              <a:t>коштів)</a:t>
            </a:r>
            <a:endParaRPr sz="2000">
              <a:latin typeface="Calibri Light"/>
              <a:cs typeface="Calibri Light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1248562" y="7934070"/>
            <a:ext cx="37979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FFFFFF"/>
                </a:solidFill>
                <a:latin typeface="Times New Roman"/>
                <a:cs typeface="Times New Roman"/>
              </a:rPr>
              <a:t>ВІДСУТНІ</a:t>
            </a:r>
            <a:r>
              <a:rPr sz="1800" b="1" spc="-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b="1" spc="-25" dirty="0">
                <a:solidFill>
                  <a:srgbClr val="FFFFFF"/>
                </a:solidFill>
                <a:latin typeface="Times New Roman"/>
                <a:cs typeface="Times New Roman"/>
              </a:rPr>
              <a:t>ПРИХОВАНІ</a:t>
            </a:r>
            <a:r>
              <a:rPr sz="1800" b="1" spc="-9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ПЛАТЕЖІ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7582661" y="2310130"/>
            <a:ext cx="3241040" cy="635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97205" marR="5080" indent="-48514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solidFill>
                  <a:srgbClr val="FFFFFF"/>
                </a:solidFill>
                <a:latin typeface="Calibri Light"/>
                <a:cs typeface="Calibri Light"/>
              </a:rPr>
              <a:t>НЕ</a:t>
            </a:r>
            <a:r>
              <a:rPr sz="2000" spc="-25" dirty="0">
                <a:solidFill>
                  <a:srgbClr val="FFFFFF"/>
                </a:solidFill>
                <a:latin typeface="Calibri Light"/>
                <a:cs typeface="Calibri Light"/>
              </a:rPr>
              <a:t> ОБОВ'ЯЗКОВО</a:t>
            </a:r>
            <a:r>
              <a:rPr sz="2000" spc="-55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 Light"/>
                <a:cs typeface="Calibri Light"/>
              </a:rPr>
              <a:t>ВІДКРИВАТИ </a:t>
            </a:r>
            <a:r>
              <a:rPr sz="2000" spc="-25" dirty="0">
                <a:solidFill>
                  <a:srgbClr val="FFFFFF"/>
                </a:solidFill>
                <a:latin typeface="Calibri Light"/>
                <a:cs typeface="Calibri Light"/>
              </a:rPr>
              <a:t>ПОТОЧНИЙ</a:t>
            </a:r>
            <a:r>
              <a:rPr sz="2000" spc="-55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 Light"/>
                <a:cs typeface="Calibri Light"/>
              </a:rPr>
              <a:t>РАХУНОК</a:t>
            </a:r>
            <a:endParaRPr sz="2000">
              <a:latin typeface="Calibri Light"/>
              <a:cs typeface="Calibri Light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7559167" y="5008879"/>
            <a:ext cx="3337560" cy="9404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5"/>
              </a:spcBef>
            </a:pPr>
            <a:r>
              <a:rPr sz="2000" spc="-25" dirty="0">
                <a:solidFill>
                  <a:srgbClr val="FFFFFF"/>
                </a:solidFill>
                <a:latin typeface="Calibri Light"/>
                <a:cs typeface="Calibri Light"/>
              </a:rPr>
              <a:t>МОЖЛИВІСТЬ</a:t>
            </a:r>
            <a:r>
              <a:rPr sz="2000" spc="-55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2000" spc="-20" dirty="0">
                <a:solidFill>
                  <a:srgbClr val="FFFFFF"/>
                </a:solidFill>
                <a:latin typeface="Calibri Light"/>
                <a:cs typeface="Calibri Light"/>
              </a:rPr>
              <a:t>ПІДТВЕРДЖЕННЯ НАДАННЯ</a:t>
            </a:r>
            <a:r>
              <a:rPr sz="2000" spc="-55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2000" spc="-20" dirty="0">
                <a:solidFill>
                  <a:srgbClr val="FFFFFF"/>
                </a:solidFill>
                <a:latin typeface="Calibri Light"/>
                <a:cs typeface="Calibri Light"/>
              </a:rPr>
              <a:t>ГАРАНТІЇ</a:t>
            </a:r>
            <a:r>
              <a:rPr sz="2000" spc="-40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2000" spc="-20" dirty="0">
                <a:solidFill>
                  <a:srgbClr val="FFFFFF"/>
                </a:solidFill>
                <a:latin typeface="Calibri Light"/>
                <a:cs typeface="Calibri Light"/>
              </a:rPr>
              <a:t>ЧЕРЕЗ </a:t>
            </a:r>
            <a:r>
              <a:rPr sz="2000" spc="-25" dirty="0">
                <a:solidFill>
                  <a:srgbClr val="FFFFFF"/>
                </a:solidFill>
                <a:latin typeface="Calibri Light"/>
                <a:cs typeface="Calibri Light"/>
              </a:rPr>
              <a:t>СИСТЕМУ</a:t>
            </a:r>
            <a:r>
              <a:rPr sz="2000" spc="-50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 Light"/>
                <a:cs typeface="Calibri Light"/>
              </a:rPr>
              <a:t>S.W.I.F.T.</a:t>
            </a:r>
            <a:endParaRPr sz="2000">
              <a:latin typeface="Calibri Light"/>
              <a:cs typeface="Calibri Light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7570723" y="7732903"/>
            <a:ext cx="3298825" cy="94106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sz="2000" spc="-20" dirty="0">
                <a:solidFill>
                  <a:srgbClr val="FFFFFF"/>
                </a:solidFill>
                <a:latin typeface="Calibri Light"/>
                <a:cs typeface="Calibri Light"/>
              </a:rPr>
              <a:t>ШВИДКЕ</a:t>
            </a:r>
            <a:r>
              <a:rPr sz="2000" spc="-60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2000" spc="-20" dirty="0">
                <a:solidFill>
                  <a:srgbClr val="FFFFFF"/>
                </a:solidFill>
                <a:latin typeface="Calibri Light"/>
                <a:cs typeface="Calibri Light"/>
              </a:rPr>
              <a:t>ПРИЙНЯТТЯ</a:t>
            </a:r>
            <a:r>
              <a:rPr sz="2000" spc="-60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 Light"/>
                <a:cs typeface="Calibri Light"/>
              </a:rPr>
              <a:t>РІШЕННЯ ЩОДО</a:t>
            </a:r>
            <a:r>
              <a:rPr sz="2000" spc="-105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 Light"/>
                <a:cs typeface="Calibri Light"/>
              </a:rPr>
              <a:t>МОЖЛИВОСТІ </a:t>
            </a:r>
            <a:r>
              <a:rPr sz="2000" spc="-20" dirty="0">
                <a:solidFill>
                  <a:srgbClr val="FFFFFF"/>
                </a:solidFill>
                <a:latin typeface="Calibri Light"/>
                <a:cs typeface="Calibri Light"/>
              </a:rPr>
              <a:t>НАДАННЯ</a:t>
            </a:r>
            <a:r>
              <a:rPr sz="2000" spc="-70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 Light"/>
                <a:cs typeface="Calibri Light"/>
              </a:rPr>
              <a:t>ГАРАНТІЇ</a:t>
            </a:r>
            <a:endParaRPr sz="2000">
              <a:latin typeface="Calibri Light"/>
              <a:cs typeface="Calibri Light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13159232" y="2066671"/>
            <a:ext cx="3970654" cy="12452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sz="2000" spc="-25" dirty="0">
                <a:solidFill>
                  <a:srgbClr val="FFFFFF"/>
                </a:solidFill>
                <a:latin typeface="Calibri Light"/>
                <a:cs typeface="Calibri Light"/>
              </a:rPr>
              <a:t>МОЖЛИВІСТЬ</a:t>
            </a:r>
            <a:r>
              <a:rPr sz="2000" spc="-65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2000" spc="-20" dirty="0">
                <a:solidFill>
                  <a:srgbClr val="FFFFFF"/>
                </a:solidFill>
                <a:latin typeface="Calibri Light"/>
                <a:cs typeface="Calibri Light"/>
              </a:rPr>
              <a:t>ОТРИМАТИ</a:t>
            </a:r>
            <a:r>
              <a:rPr sz="2000" spc="-60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 Light"/>
                <a:cs typeface="Calibri Light"/>
              </a:rPr>
              <a:t>В</a:t>
            </a:r>
            <a:r>
              <a:rPr sz="2000" spc="-25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 Light"/>
                <a:cs typeface="Calibri Light"/>
              </a:rPr>
              <a:t>ОДНОМУ БАНКУ</a:t>
            </a:r>
            <a:r>
              <a:rPr sz="2000" spc="-55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2000" spc="-25" dirty="0">
                <a:solidFill>
                  <a:srgbClr val="FFFFFF"/>
                </a:solidFill>
                <a:latin typeface="Calibri Light"/>
                <a:cs typeface="Calibri Light"/>
              </a:rPr>
              <a:t>ГАРАНТІЮ</a:t>
            </a:r>
            <a:r>
              <a:rPr sz="2000" spc="-85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 Light"/>
                <a:cs typeface="Calibri Light"/>
              </a:rPr>
              <a:t>ДЛЯ</a:t>
            </a:r>
            <a:r>
              <a:rPr sz="2000" spc="-60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 Light"/>
                <a:cs typeface="Calibri Light"/>
              </a:rPr>
              <a:t>УЧАСТІ</a:t>
            </a:r>
            <a:endParaRPr sz="2000">
              <a:latin typeface="Calibri Light"/>
              <a:cs typeface="Calibri Light"/>
            </a:endParaRPr>
          </a:p>
          <a:p>
            <a:pPr marL="368935" marR="364490" indent="3175" algn="ctr">
              <a:lnSpc>
                <a:spcPct val="100000"/>
              </a:lnSpc>
            </a:pPr>
            <a:r>
              <a:rPr sz="2000" dirty="0">
                <a:solidFill>
                  <a:srgbClr val="FFFFFF"/>
                </a:solidFill>
                <a:latin typeface="Calibri Light"/>
                <a:cs typeface="Calibri Light"/>
              </a:rPr>
              <a:t>В</a:t>
            </a:r>
            <a:r>
              <a:rPr sz="2000" spc="-45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 Light"/>
                <a:cs typeface="Calibri Light"/>
              </a:rPr>
              <a:t>ТЕНДЕРІ</a:t>
            </a:r>
            <a:r>
              <a:rPr sz="2000" spc="-70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 Light"/>
                <a:cs typeface="Calibri Light"/>
              </a:rPr>
              <a:t>ТА</a:t>
            </a:r>
            <a:r>
              <a:rPr sz="2000" spc="-60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 Light"/>
                <a:cs typeface="Calibri Light"/>
              </a:rPr>
              <a:t>ГАРАНТІЮ </a:t>
            </a:r>
            <a:r>
              <a:rPr sz="2000" spc="-25" dirty="0">
                <a:solidFill>
                  <a:srgbClr val="FFFFFF"/>
                </a:solidFill>
                <a:latin typeface="Calibri Light"/>
                <a:cs typeface="Calibri Light"/>
              </a:rPr>
              <a:t>ВИКОНАННЯ</a:t>
            </a:r>
            <a:r>
              <a:rPr sz="2000" spc="-80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 Light"/>
                <a:cs typeface="Calibri Light"/>
              </a:rPr>
              <a:t>УМОВ</a:t>
            </a:r>
            <a:r>
              <a:rPr sz="2000" spc="-65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 Light"/>
                <a:cs typeface="Calibri Light"/>
              </a:rPr>
              <a:t>ДОГОВОРУ</a:t>
            </a:r>
            <a:endParaRPr sz="2000">
              <a:latin typeface="Calibri Light"/>
              <a:cs typeface="Calibri Light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13795629" y="5050027"/>
            <a:ext cx="2703830" cy="6356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43510" marR="5080" indent="-131445">
              <a:lnSpc>
                <a:spcPct val="100000"/>
              </a:lnSpc>
              <a:spcBef>
                <a:spcPts val="105"/>
              </a:spcBef>
            </a:pPr>
            <a:r>
              <a:rPr sz="2000" spc="-25" dirty="0">
                <a:solidFill>
                  <a:srgbClr val="FFFFFF"/>
                </a:solidFill>
                <a:latin typeface="Calibri Light"/>
                <a:cs typeface="Calibri Light"/>
              </a:rPr>
              <a:t>ІНДИВІДУАЛЬНИЙ</a:t>
            </a:r>
            <a:r>
              <a:rPr sz="2000" spc="-35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 Light"/>
                <a:cs typeface="Calibri Light"/>
              </a:rPr>
              <a:t>ПІДХІД </a:t>
            </a:r>
            <a:r>
              <a:rPr sz="2000" dirty="0">
                <a:solidFill>
                  <a:srgbClr val="FFFFFF"/>
                </a:solidFill>
                <a:latin typeface="Calibri Light"/>
                <a:cs typeface="Calibri Light"/>
              </a:rPr>
              <a:t>ДО</a:t>
            </a:r>
            <a:r>
              <a:rPr sz="2000" spc="-50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2000" spc="-25" dirty="0">
                <a:solidFill>
                  <a:srgbClr val="FFFFFF"/>
                </a:solidFill>
                <a:latin typeface="Calibri Light"/>
                <a:cs typeface="Calibri Light"/>
              </a:rPr>
              <a:t>КОЖНОГО</a:t>
            </a:r>
            <a:r>
              <a:rPr sz="2000" spc="-70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 Light"/>
                <a:cs typeface="Calibri Light"/>
              </a:rPr>
              <a:t>КЛІЄНТА</a:t>
            </a:r>
            <a:endParaRPr sz="2000">
              <a:latin typeface="Calibri Light"/>
              <a:cs typeface="Calibri Light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13240004" y="7897748"/>
            <a:ext cx="378841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25" dirty="0">
                <a:solidFill>
                  <a:srgbClr val="FFFFFF"/>
                </a:solidFill>
                <a:latin typeface="Calibri Light"/>
                <a:cs typeface="Calibri Light"/>
              </a:rPr>
              <a:t>МІНІМАЛЬНИЙ</a:t>
            </a:r>
            <a:r>
              <a:rPr sz="2000" spc="-55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 Light"/>
                <a:cs typeface="Calibri Light"/>
              </a:rPr>
              <a:t>ПАКЕТ</a:t>
            </a:r>
            <a:r>
              <a:rPr sz="2000" spc="-60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 Light"/>
                <a:cs typeface="Calibri Light"/>
              </a:rPr>
              <a:t>ДОКУМЕНТІВ</a:t>
            </a:r>
            <a:endParaRPr sz="2000">
              <a:latin typeface="Calibri Light"/>
              <a:cs typeface="Calibri Ligh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</TotalTime>
  <Words>1253</Words>
  <Application>Microsoft Office PowerPoint</Application>
  <PresentationFormat>Довільний</PresentationFormat>
  <Paragraphs>219</Paragraphs>
  <Slides>9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9</vt:i4>
      </vt:variant>
    </vt:vector>
  </HeadingPairs>
  <TitlesOfParts>
    <vt:vector size="15" baseType="lpstr">
      <vt:lpstr>Calibri Light</vt:lpstr>
      <vt:lpstr>Lucida Console</vt:lpstr>
      <vt:lpstr>Times New Roman</vt:lpstr>
      <vt:lpstr>Trebuchet MS</vt:lpstr>
      <vt:lpstr>Wingdings</vt:lpstr>
      <vt:lpstr>Office Theme</vt:lpstr>
      <vt:lpstr>БАНКІВСЬКІ ГАРАНТІЇ</vt:lpstr>
      <vt:lpstr> ВИДИ ГАРАНТІЙ ЯКІ НАДАЄ БАНК </vt:lpstr>
      <vt:lpstr> КОМУ НАДАЮТЬСЯ БАНКІВСЬКІ ГАРАНТІЇ </vt:lpstr>
      <vt:lpstr> ТЕНДЕРНА ГАРАНТІЯ (ЗАБЕЗПЕЧЕННЯ ТЕНДЕРНОЇ ПРОПОЗИЦІЇ) </vt:lpstr>
      <vt:lpstr> ГАРАНТІЯ ЗАБЕЗПЕЧЕННЯ ВИКОНАННЯ УМОВ ДОГОВОРУ </vt:lpstr>
      <vt:lpstr> ГАРАНТІЯ ПОВЕРНЕННЯ АВАНСОВОГО ПЛАТЕЖУ </vt:lpstr>
      <vt:lpstr> ГАРАНТІЯ ПЛАТЕЖУ </vt:lpstr>
      <vt:lpstr> ГАРАНТІЯ ЗАБЕЗПЕЧЕННЯ ВІДПОВІДАЛЬНОСТІ  ТУРИСТИЧНОГО ОПЕРАТОРА/АГЕНТА</vt:lpstr>
      <vt:lpstr> ПЕРЕВАГИ БАНКІВСЬКИХ ГАРАНТІЙ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Blue Triagle Business Proposal Presentation</dc:title>
  <dc:creator>Проніна Наталія Миколаївна</dc:creator>
  <cp:lastModifiedBy>Бичков Микита Станіславович</cp:lastModifiedBy>
  <cp:revision>1</cp:revision>
  <dcterms:created xsi:type="dcterms:W3CDTF">2026-09-04T07:20:16Z</dcterms:created>
  <dcterms:modified xsi:type="dcterms:W3CDTF">2026-09-04T07:25:01Z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verter">
    <vt:lpwstr>SolidFramework v10.0.19910.1</vt:lpwstr>
  </property>
  <property fmtid="{D5CDD505-2E9C-101B-9397-08002B2CF9AE}" pid="3" name="Created">
    <vt:filetime>2025-01-10T00:00:00Z</vt:filetime>
  </property>
  <property fmtid="{D5CDD505-2E9C-101B-9397-08002B2CF9AE}" pid="4" name="Creator">
    <vt:lpwstr>Microsoft® PowerPoint® 2016</vt:lpwstr>
  </property>
  <property fmtid="{D5CDD505-2E9C-101B-9397-08002B2CF9AE}" pid="5" name="LastSaved">
    <vt:filetime>2026-09-04T00:00:00Z</vt:filetime>
  </property>
  <property fmtid="{D5CDD505-2E9C-101B-9397-08002B2CF9AE}" pid="6" name="Producer">
    <vt:lpwstr>Microsoft® PowerPoint® 2016</vt:lpwstr>
  </property>
</Properties>
</file>